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alistoga" panose="020B0604020202020204" charset="0"/>
      <p:regular r:id="rId25"/>
    </p:embeddedFont>
    <p:embeddedFont>
      <p:font typeface="Muli Bold" panose="020B0604020202020204" charset="0"/>
      <p:regular r:id="rId26"/>
    </p:embeddedFont>
    <p:embeddedFont>
      <p:font typeface="Muli" panose="020B0604020202020204" charset="0"/>
      <p:regular r:id="rId27"/>
    </p:embeddedFont>
    <p:embeddedFont>
      <p:font typeface="DM San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thời đại số hiện nay, việc nhận dạng hành động con người là một chủ đề quan trọng trong nhiều lĩnh vực như giáo dục, y tế, an ninh và công nghệ. </a:t>
            </a:r>
          </a:p>
          <a:p>
            <a:endParaRPr lang="en-US"/>
          </a:p>
          <a:p>
            <a:r>
              <a:rPr lang="en-US"/>
              <a:t>Nhận dạng hành động giúp cải thiện quá trình giảng dạy, chăm sóc sức khỏe, và tạo ra các ứng dụng công nghệ tiên tiến.</a:t>
            </a:r>
          </a:p>
          <a:p>
            <a:endParaRPr lang="en-US"/>
          </a:p>
          <a:p>
            <a:r>
              <a:rPr lang="en-US"/>
              <a:t>Tuy nhiên, việc này vẫn gặp khó khăn do sự đa dạng và phức tạp của các hành động con người cùng với thay đổi theo thời gian.</a:t>
            </a:r>
          </a:p>
          <a:p>
            <a:endParaRPr lang="en-US"/>
          </a:p>
          <a:p>
            <a:r>
              <a:rPr lang="en-US"/>
              <a:t>Để giải quyết vấn đề này, nhà nghiên cứu đã sử dụng mạng tích chập CNN kết hợp với LSTM để nhận dạng hành động. Kết hợp này giúp hiểu và dự đoán hành động con người từ dữ liệu cử chỉ một cách chính xác và linh hoạt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Dù Mạng Nơ-ron Tích Chập (CNN) và Long Short-Term Memory (LSTM) đã đạt được hiệu suất đáng chú ý trong việc nhận dạng hành động, chúng vẫn gặp một số hạn chế:</a:t>
            </a:r>
          </a:p>
          <a:p>
            <a:endParaRPr lang="en-US"/>
          </a:p>
          <a:p>
            <a:r>
              <a:rPr lang="en-US"/>
              <a:t>Mất thông tin thời gian: Đối với các phương pháp dựa trên CNN, việc mất thông tin thời gian là không thể tránh khỏi khi một chuỗi được mã hóa thành hình ảnh1. Điều này có thể ảnh hưởng đến khả năng của mô hình trong việc nhận biết các hành động diễn ra qua một khoảng thời gian dài.</a:t>
            </a:r>
          </a:p>
          <a:p>
            <a:endParaRPr lang="en-US"/>
          </a:p>
          <a:p>
            <a:r>
              <a:rPr lang="en-US"/>
              <a:t>Giới hạn của dữ liệu chuỗi thời gian: LSTM rất hữu ích trong việc mô hình hóa dữ liệu chuỗi thời gian, nhưng chúng cũng có nhược điểm là khó khăn trong việc học các mối quan hệ phức tạp hoặc không tuyến tính giữa các bước thời gian.</a:t>
            </a:r>
          </a:p>
          <a:p>
            <a:endParaRPr lang="en-US"/>
          </a:p>
          <a:p>
            <a:r>
              <a:rPr lang="en-US"/>
              <a:t>Độ phức tạp và yêu cầu về tài nguyên tính toán: Cả CNN và LSTM đều có độ phức tạp mô hình và yêu cầu về tài nguyên tính toán khá cao, đặc biệt khi làm việc với dữ liệu video có độ phân giải cao. Điều này có thể làm tăng thời gian huấn luyện và yêu cầu phần cứng mạnh mẽ.</a:t>
            </a:r>
          </a:p>
          <a:p>
            <a:endParaRPr lang="en-US"/>
          </a:p>
          <a:p>
            <a:r>
              <a:rPr lang="en-US"/>
              <a:t>Khó khăn trong việc diễn giải mô hình: Giống như nhiều mô hình học sâu khác, việc diễn giải và hiểu rõ tại sao một mô hình CNN hoặc LSTM đưa ra một dự đoán cụ thể có thể khá khó khăn. Điều này có thể gây khó khăn trong việc tối ưu hóa mô hình hoặc giải quyết các vấn đề khi chúng xuất hiện.</a:t>
            </a:r>
          </a:p>
          <a:p>
            <a:endParaRPr lang="en-US"/>
          </a:p>
          <a:p>
            <a:r>
              <a:rPr lang="en-US"/>
              <a:t>Cần dữ liệu huấn luyện lớn: Để CNN và LSTM hoạt động hiệu quả, chúng cần một lượng lớn dữ liệu huấn luyện. Việc thu thập và gán nhãn dữ liệu có thể tốn kém và tốn thời gian, đặc biệt đối với dữ liệu video.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Mạng nơ-ron tích chập là một trong những mô hình Deep Learning tiên tiến giúp cho chúng ta xây dựng được những hệ thống thông minh với độ chính xác cao </a:t>
            </a:r>
          </a:p>
          <a:p>
            <a:endParaRPr lang="en-US"/>
          </a:p>
          <a:p>
            <a:r>
              <a:rPr lang="en-US"/>
              <a:t>Mạng nơ-ron tích chập được tạo thành từ các nơ-ron có trọng số và sai số. </a:t>
            </a:r>
          </a:p>
          <a:p>
            <a:endParaRPr lang="en-US"/>
          </a:p>
          <a:p>
            <a:r>
              <a:rPr lang="en-US"/>
              <a:t>Mỗi một nơ-ron nhận một số đầu vào, thực hiện nhân chập và tùy chọn sau đó với một hàm phi tuyến tính. </a:t>
            </a:r>
          </a:p>
          <a:p>
            <a:endParaRPr lang="en-US"/>
          </a:p>
          <a:p>
            <a:r>
              <a:rPr lang="en-US"/>
              <a:t>Mạng nơ- ron tích chập được áp dụng khá nhiều trong các bài toán nhận dạng như nhận dạng vật thể trong ảnh, nhận dạng chữ viết tay , xử lý tiếng nói, xử lý ngôn ngữ tự nhiên, với độ chính xác cao.</a:t>
            </a:r>
          </a:p>
          <a:p>
            <a:endParaRPr lang="en-US"/>
          </a:p>
          <a:p>
            <a:r>
              <a:rPr lang="en-US"/>
              <a:t>kiến trúc  gồm 3 lớp , lớp chập convolution, lớp gộp pooling, lớp kết nối đầy đủ fulty connect</a:t>
            </a:r>
          </a:p>
          <a:p>
            <a:endParaRPr lang="en-US"/>
          </a:p>
          <a:p>
            <a:r>
              <a:rPr lang="en-US"/>
              <a:t>-- đoạn này có thể bỏ qua</a:t>
            </a:r>
          </a:p>
          <a:p>
            <a:endParaRPr lang="en-US"/>
          </a:p>
          <a:p>
            <a:r>
              <a:rPr lang="en-US"/>
              <a:t>Lớp tích chập: Lớp này áp dụng các bộ lọc (filters) trên ảnh để trích xuất các đặc trưng cục bộ. Nó học các đặc trưng như cạnh, đường nét, hoặc hình dạng từ ảnh đầu vào.</a:t>
            </a:r>
          </a:p>
          <a:p>
            <a:r>
              <a:rPr lang="en-US"/>
              <a:t>Lớp gộp: Lớp này giảm kích thước không gian của các đặc trưng trích xuất từ lớp tích chập bằng cách chọn giá trị lớn nhất hoặc trung bình từ các vùng ảnh nhỏ.</a:t>
            </a:r>
          </a:p>
          <a:p>
            <a:r>
              <a:rPr lang="en-US"/>
              <a:t>Lớp kết nối đầy đủ: Lớp này thực hiện việc phân loại dựa trên các đặc trưng đã được trích xuất từ ảnh thông qua các lớp trước đó.</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Mạng LSTM (Long Short-Term Memory) là một loại mạng nơ-ron tái phát thuộc họ các mạng RNN (Recurrent Neural Network).</a:t>
            </a:r>
          </a:p>
          <a:p>
            <a:endParaRPr lang="en-US"/>
          </a:p>
          <a:p>
            <a:r>
              <a:rPr lang="en-US"/>
              <a:t>LSTM được thiết kế đặc biệt để xử lý và mô hình hóa dữ liệu chuỗi thời gian, nhưng không chỉ giới hạn ở dữ liệu văn bản mà còn trong nhiều loại dữ liệu khác nhau như âm thanh, video, hoặc chuỗi hành động.</a:t>
            </a:r>
          </a:p>
          <a:p>
            <a:endParaRPr lang="en-US"/>
          </a:p>
          <a:p>
            <a:r>
              <a:rPr lang="en-US"/>
              <a:t>LSTM hoạt động bằng cách sử dụng cấu trúc đặc biệt gọi là “cổng” để kiểm soát thông tin nào được lưu giữ và quên trong trạng thái ẩn của mạng. Cụ thể, LSTM bao gồm ba cổng: cổng quên (forget gate), cổng nhập (input gate) và cổng đầu ra (output gate).</a:t>
            </a:r>
          </a:p>
          <a:p>
            <a:endParaRPr lang="en-US"/>
          </a:p>
          <a:p>
            <a:r>
              <a:rPr lang="en-US"/>
              <a:t>Cổng quên quyết định thông tin nào từ trạng thái ẩn trước đó sẽ được giữ lại.</a:t>
            </a:r>
          </a:p>
          <a:p>
            <a:endParaRPr lang="en-US"/>
          </a:p>
          <a:p>
            <a:r>
              <a:rPr lang="en-US"/>
              <a:t>Cổng nhập quyết định thông tin nào từ đầu vào hiện tại sẽ được cập nhật vào trạng thái ẩn.</a:t>
            </a:r>
          </a:p>
          <a:p>
            <a:r>
              <a:rPr lang="en-US"/>
              <a:t>Cổng đầu ra sau cùng quyết định thông tin nào từ trạng thái ẩn sẽ được đưa ra dưới dạng đầu ra.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Ưu điểm của CNN (Convolutional Neural Network):</a:t>
            </a:r>
          </a:p>
          <a:p>
            <a:endParaRPr lang="en-US"/>
          </a:p>
          <a:p>
            <a:r>
              <a:rPr lang="en-US"/>
              <a:t>Trích xuất đặc trưng tự động: CNN tự động học và trích xuất các đặc trưng cấp cao từ dữ liệu hình ảnh/video, không cần phải chỉ định rõ ràng các đặc trưng cần tìm.</a:t>
            </a:r>
          </a:p>
          <a:p>
            <a:endParaRPr lang="en-US"/>
          </a:p>
          <a:p>
            <a:r>
              <a:rPr lang="en-US"/>
              <a:t>Chia sẻ trọng số: Kỹ thuật chia sẻ trọng số giữa các vùng ảnh giúp giảm thiểu số lượng tham số, tăng tốc độ huấn luyện và giảm nguy cơ overfitting.</a:t>
            </a:r>
          </a:p>
          <a:p>
            <a:endParaRPr lang="en-US"/>
          </a:p>
          <a:p>
            <a:r>
              <a:rPr lang="en-US"/>
              <a:t>Độc lập với vị trí: CNN có khả năng nhận diện đối tượng dựa trên đặc trưng, không quan trọng vị trí chính xác của đối tượng trong ảnh, làm tăng tính tổng quát của mô hình..</a:t>
            </a:r>
          </a:p>
          <a:p>
            <a:endParaRPr lang="en-US"/>
          </a:p>
          <a:p>
            <a:r>
              <a:rPr lang="en-US"/>
              <a:t>Ưu điểm của mạng LSTM:</a:t>
            </a:r>
          </a:p>
          <a:p>
            <a:endParaRPr lang="en-US"/>
          </a:p>
          <a:p>
            <a:r>
              <a:rPr lang="en-US"/>
              <a:t>Xử lý chuỗi dữ liệu: LSTM có khả năng xử lý và "nhớ" thông tin từ các chuỗi dữ liệu, từ đó phù hợp cho nhiều loại ứng dụng chuỗi thời gian như dự đoán chuỗi, dịch máy, và nhận dạng ngôn ngữ tự nhiên.</a:t>
            </a:r>
          </a:p>
          <a:p>
            <a:endParaRPr lang="en-US"/>
          </a:p>
          <a:p>
            <a:r>
              <a:rPr lang="en-US"/>
              <a:t>Điều chỉnh thông tin quan trọng: LSTM có khả năng lọc và điều chỉnh thông tin quan trọng từ chuỗi dữ liệu, giúp tập trung vào các đặc trưng quan trọng.</a:t>
            </a:r>
          </a:p>
          <a:p>
            <a:endParaRPr lang="en-US"/>
          </a:p>
          <a:p>
            <a:r>
              <a:rPr lang="en-US"/>
              <a:t>Học dài hạn: Có khả năng "nhớ" thông tin quan trọng từ quá khứ, giúp cải thiện độ chính xác trong dự đoán và mô hình hóa dữ liệu chuỗi.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Cơ chế nhận dạng hành động qua video sử dụng mạng tích chập (CNN) và LSTM kết hợp hai kiến trúc mạng neural network để nhận dạng và hiểu hành động trong dữ liệu video. </a:t>
            </a:r>
          </a:p>
          <a:p>
            <a:endParaRPr lang="en-US"/>
          </a:p>
          <a:p>
            <a:r>
              <a:rPr lang="en-US"/>
              <a:t>Quá trình này bắt đầu từ việc chia mỗi video thành các khung hình (frames) để xử lý. </a:t>
            </a:r>
          </a:p>
          <a:p>
            <a:r>
              <a:rPr lang="en-US"/>
              <a:t>CNN trích xuất các đặc trưng không gian từ khung hình, như đặc điểm và cấu trúc của hành động. Sau đó, đầu ra từ CNN được đưa qua mạng LSTM để hiểu thông tin về thời gian từ dữ liệu video. LSTM học cấu trúc chuỗi thời gian, giúp mô hình nhận biết mối quan hệ giữa các khung hình liên tiếp và dự đoán hành động tiếp theo dựa trên thông tin thời gian đã học.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Cả CNN (Convolutional Neural Network) và LSTM (Long Short-Term Memory) đều đóng vai trò quan trọng trong việc nhận dạng hành động từ dữ liệu video hoặc chuỗi dữ liệu</a:t>
            </a:r>
          </a:p>
          <a:p>
            <a:endParaRPr lang="en-US"/>
          </a:p>
          <a:p>
            <a:r>
              <a:rPr lang="en-US"/>
              <a:t>CNN (Convolutional Neural Network):</a:t>
            </a:r>
          </a:p>
          <a:p>
            <a:endParaRPr lang="en-US"/>
          </a:p>
          <a:p>
            <a:r>
              <a:rPr lang="en-US"/>
              <a:t>-Trích xuất đặc trưng từ ảnh/video: CNN được sử dụng rộng rãi để trích xuất thông tin đặc trưng từ dữ liệu hình ảnh. Trong ngữ cảnh nhận dạng hành động, CNN có thể học các đặc trưng cụ thể từ các khung hình của video, như hình dạng, đường nét, hoặc cấu trúc của cử chỉ con người.</a:t>
            </a:r>
          </a:p>
          <a:p>
            <a:endParaRPr lang="en-US"/>
          </a:p>
          <a:p>
            <a:r>
              <a:rPr lang="en-US"/>
              <a:t>-Phát hiện vùng quan trọng: Nó có khả năng phát hiện các vùng quan trọng trong ảnh hoặc video mà có thể chứa thông tin quan trọng về hành động</a:t>
            </a:r>
          </a:p>
          <a:p>
            <a:endParaRPr lang="en-US"/>
          </a:p>
          <a:p>
            <a:r>
              <a:rPr lang="en-US"/>
              <a:t>LSTM (Long Short-Term Memory):</a:t>
            </a:r>
          </a:p>
          <a:p>
            <a:endParaRPr lang="en-US"/>
          </a:p>
          <a:p>
            <a:r>
              <a:rPr lang="en-US"/>
              <a:t>- Xử lý chuỗi thời gian: LSTM được thiết kế để xử lý dữ liệu chuỗi thời gian và có khả năng "nhớ" thông tin quan trọng từ quá khứ. Trong ngữ cảnh nhận dạng hành động, LSTM có thể phân tích và hiểu thông tin từ chuỗi các đặc trưng trích xuất từ CNN, từ đó dự đoán các hành động tiếp theo trong chuỗi.</a:t>
            </a:r>
          </a:p>
          <a:p>
            <a:endParaRPr lang="en-US"/>
          </a:p>
          <a:p>
            <a:r>
              <a:rPr lang="en-US"/>
              <a:t>Kết hợp giữa CNN và LSTM giúp mô hình hiểu rõ hơn về mối quan hệ giữa các cử chỉ con người theo thời gian, từ đó dự đoán và nhận dạng hành động một cách chính xác và linh hoạt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Sự đa dạng của hành động: Con người thực hiện nhiều loại hành động khác nhau, từ đơn giản đến phức tạp. Điều này đòi hỏi các hệ thống nhận dạng phải có khả năng phân biệt và hiểu được đa dạng này.</a:t>
            </a:r>
          </a:p>
          <a:p>
            <a:endParaRPr lang="en-US"/>
          </a:p>
          <a:p>
            <a:r>
              <a:rPr lang="en-US"/>
              <a:t>Sự thay đổi của hành động: Cùng một hành động có thể được thực hiện theo nhiều cách khác nhau tùy thuộc vào cá nhân, như cách đi bộ có thể khác nhau dựa trên giới tính, chiều cao, trọng lượng, hay độ tuổi của người thực hiện.</a:t>
            </a:r>
          </a:p>
          <a:p>
            <a:endParaRPr lang="en-US"/>
          </a:p>
          <a:p>
            <a:r>
              <a:rPr lang="en-US"/>
              <a:t>Sự che giấu của hành động: Một số hành động có thể được thực hiện một cách che giấu, gây khó khăn cho hệ thống nhận dạng khi người thực hiện cố tình che giấu một phần cơ thể hoặc hành động.</a:t>
            </a:r>
          </a:p>
          <a:p>
            <a:endParaRPr lang="en-US"/>
          </a:p>
          <a:p>
            <a:r>
              <a:rPr lang="en-US"/>
              <a:t>Sự nhiễu sóng và điều kiện môi trường: Điều kiện ánh sáng yếu, nhiễu sóng hoặc các điều kiện môi trường khác có thể làm mất thông tin quan trọng trong quá trình nhận dạng hành động.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Bài toán nhận dạng hành động là một lĩnh vực quan trọng trong thị giác máy tính, nơi mục tiêu là phân loại hoặc nhận biết các hành động cụ thể từ dữ liệu video. </a:t>
            </a:r>
          </a:p>
          <a:p>
            <a:endParaRPr lang="en-US"/>
          </a:p>
          <a:p>
            <a:r>
              <a:rPr lang="en-US"/>
              <a:t>Các hành động có thể bao gồm một loạt các hoạt động như chạy, nhảy, đánh đấm, v.v. Bài toán này có nhiều ứng dụng thực tế, bao gồm nhưng không giới hạn ở việc giám sát an ninh, phân tích hành vi người dùng, hệ thống giám sát sức khỏe, và hệ thống tương tác người-máy.</a:t>
            </a:r>
          </a:p>
          <a:p>
            <a:endParaRPr lang="en-US"/>
          </a:p>
          <a:p>
            <a:r>
              <a:rPr lang="en-US"/>
              <a:t>Trong bài toán này, một mô hình học máy hoặc học sâu được huấn luyện để hiểu và nhận biết các hành động dựa trên dữ liệu đầu vào từ video. Mô hình sau đó có thể được sử dụng để dự đoán hành động trong video mới. Mạng Nơ-ron Tích Chập (CNN) và Long Short-Term Memory (LSTM) là hai kiến trúc mạng nơ-ron phổ biến được sử dụng trong bài toán nhận dạng hành động. CNN giúp trích xuất các đặc trưng không gian từ video, trong khi LSTM giúp mô hình hóa các mối quan hệ thời gian giữa các khung hình. Kết hợp cả hai giúp cải thiện độ chính xác của việc nhận dạng hành động.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Quá trình nhận dạng hành động trong video thông qua mạng neural network thường bao gồm các bước cơ bản sau:</a:t>
            </a:r>
          </a:p>
          <a:p>
            <a:endParaRPr lang="en-US"/>
          </a:p>
          <a:p>
            <a:r>
              <a:rPr lang="en-US"/>
              <a:t>1 Tiền xử lý dữ liệu:</a:t>
            </a:r>
          </a:p>
          <a:p>
            <a:endParaRPr lang="en-US"/>
          </a:p>
          <a:p>
            <a:r>
              <a:rPr lang="en-US"/>
              <a:t>- Chia video thành các khung hình: Tách video thành các khung hình riêng lẻ để xử lý từng khung hình độc lập.</a:t>
            </a:r>
          </a:p>
          <a:p>
            <a:r>
              <a:rPr lang="en-US"/>
              <a:t>- Thay đổi kích thước hình ảnh: Điều chỉnh kích thước các khung hình để đảm bảo đồng nhất trong việc xử lý.</a:t>
            </a:r>
          </a:p>
          <a:p>
            <a:r>
              <a:rPr lang="en-US"/>
              <a:t>- Chuẩn hóa giá trị pixel: Điều chỉnh giá trị pixel để đồng nhất giữa các khung hình, thường trong khoảng 0 đến 1 hoặc -1 đến 1 để tăng hiệu suất huấn luyện mô hình.</a:t>
            </a:r>
          </a:p>
          <a:p>
            <a:endParaRPr lang="en-US"/>
          </a:p>
          <a:p>
            <a:r>
              <a:rPr lang="en-US"/>
              <a:t>2 Xây dựng mô hình:</a:t>
            </a:r>
          </a:p>
          <a:p>
            <a:endParaRPr lang="en-US"/>
          </a:p>
          <a:p>
            <a:r>
              <a:rPr lang="en-US"/>
              <a:t>- Xác định cấu trúc mô hình: Lựa chọn kiến trúc mạng neural network CNN, LSTM,  </a:t>
            </a:r>
          </a:p>
          <a:p>
            <a:r>
              <a:rPr lang="en-US"/>
              <a:t>- Xây dựng mô hình sử dụng framework học sâu: Sử dụng các framework như TensorFlow, PyTorch để triển khai mô hình dựa trên cấu trúc đã chọn.</a:t>
            </a:r>
          </a:p>
          <a:p>
            <a:endParaRPr lang="en-US"/>
          </a:p>
          <a:p>
            <a:r>
              <a:rPr lang="en-US"/>
              <a:t>3 Huấn luyện mô hình:</a:t>
            </a:r>
          </a:p>
          <a:p>
            <a:endParaRPr lang="en-US"/>
          </a:p>
          <a:p>
            <a:r>
              <a:rPr lang="en-US"/>
              <a:t>- Chọn thuật toán tối ưu hóa: Lựa chọn thuật toán tối ưu hóa ( SGD, Adam) để cực tiểu hóa hàm mất mát của mô hình.</a:t>
            </a:r>
          </a:p>
          <a:p>
            <a:r>
              <a:rPr lang="en-US"/>
              <a:t>- Đặt giá trị học tập và số lượng epoch huấn luyện: Điều chỉnh giá trị học tập và số lượng epoch (vòng lặp huấn luyện) để tối ưu hiệu suất mô hình.</a:t>
            </a:r>
          </a:p>
          <a:p>
            <a:r>
              <a:rPr lang="en-US"/>
              <a:t>- Xử lý overfitting: Sử dụng các kỹ thuật như regularization, dropout để ngăn chặn hiện tượng overfitting.</a:t>
            </a:r>
          </a:p>
          <a:p>
            <a:endParaRPr lang="en-US"/>
          </a:p>
          <a:p>
            <a:r>
              <a:rPr lang="en-US"/>
              <a:t>4 Đánh giá mô hình:</a:t>
            </a:r>
          </a:p>
          <a:p>
            <a:endParaRPr lang="en-US"/>
          </a:p>
          <a:p>
            <a:r>
              <a:rPr lang="en-US"/>
              <a:t>- Chọn phép đo đánh giá: Lựa chọn các phép đo độ chính xác như accuracy, F1 score, precision, recall </a:t>
            </a:r>
          </a:p>
          <a:p>
            <a:r>
              <a:rPr lang="en-US"/>
              <a:t>- Chia dữ liệu thành tập huấn luyện, validation và test: Phân chia dữ liệu thành các tập khác nhau để huấn luyện, đánh giá và kiểm tra mô hình.</a:t>
            </a:r>
          </a:p>
          <a:p>
            <a:r>
              <a:rPr lang="en-US"/>
              <a:t>- Đánh giá hiệu suất của mô hình: Sử dụng dữ liệu test để đánh giá và đo lường hiệu suất cuối cùng của mô hình nhận dạng hành động trong video.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2023-12-10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2023-12-10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2023-12-10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2023-12-10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2023-12-10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2023-12-10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2023-12-10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2023-12-10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2023-12-10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2023-12-10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2023-12-10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2023-12-10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4.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gif"/><Relationship Id="rId4" Type="http://schemas.openxmlformats.org/officeDocument/2006/relationships/image" Target="../media/image22.gif"/></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1.sv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28.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4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8.sv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4.gif"/><Relationship Id="rId4" Type="http://schemas.openxmlformats.org/officeDocument/2006/relationships/image" Target="../media/image33.gif"/></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258300"/>
            <a:ext cx="18288000" cy="2561784"/>
          </a:xfrm>
          <a:custGeom>
            <a:avLst/>
            <a:gdLst/>
            <a:ahLst/>
            <a:cxnLst/>
            <a:rect l="l" t="t" r="r" b="b"/>
            <a:pathLst>
              <a:path w="18288000" h="2561784">
                <a:moveTo>
                  <a:pt x="18288000" y="0"/>
                </a:moveTo>
                <a:lnTo>
                  <a:pt x="0" y="0"/>
                </a:lnTo>
                <a:lnTo>
                  <a:pt x="0" y="2561784"/>
                </a:lnTo>
                <a:lnTo>
                  <a:pt x="18288000" y="2561784"/>
                </a:lnTo>
                <a:lnTo>
                  <a:pt x="18288000" y="0"/>
                </a:lnTo>
                <a:close/>
              </a:path>
            </a:pathLst>
          </a:custGeom>
          <a:blipFill>
            <a:blip r:embed="rId2">
              <a:extLst>
                <a:ext uri="{96DAC541-7B7A-43D3-8B79-37D633B846F1}">
                  <asvg:svgBlip xmlns:asvg="http://schemas.microsoft.com/office/drawing/2016/SVG/main" xmlns="" r:embed="rId3"/>
                </a:ext>
              </a:extLst>
            </a:blip>
            <a:stretch>
              <a:fillRect t="-300932" b="-312945"/>
            </a:stretch>
          </a:blipFill>
        </p:spPr>
      </p:sp>
      <p:pic>
        <p:nvPicPr>
          <p:cNvPr id="3" name="Picture 3"/>
          <p:cNvPicPr>
            <a:picLocks noChangeAspect="1"/>
          </p:cNvPicPr>
          <p:nvPr/>
        </p:nvPicPr>
        <p:blipFill>
          <a:blip r:embed="rId4"/>
          <a:srcRect/>
          <a:stretch>
            <a:fillRect/>
          </a:stretch>
        </p:blipFill>
        <p:spPr>
          <a:xfrm>
            <a:off x="17488970" y="9300543"/>
            <a:ext cx="799030" cy="986457"/>
          </a:xfrm>
          <a:prstGeom prst="rect">
            <a:avLst/>
          </a:prstGeom>
        </p:spPr>
      </p:pic>
      <p:sp>
        <p:nvSpPr>
          <p:cNvPr id="4" name="Freeform 4"/>
          <p:cNvSpPr/>
          <p:nvPr/>
        </p:nvSpPr>
        <p:spPr>
          <a:xfrm>
            <a:off x="0" y="-1875984"/>
            <a:ext cx="18288000" cy="2561784"/>
          </a:xfrm>
          <a:custGeom>
            <a:avLst/>
            <a:gdLst/>
            <a:ahLst/>
            <a:cxnLst/>
            <a:rect l="l" t="t" r="r" b="b"/>
            <a:pathLst>
              <a:path w="18288000" h="2561784">
                <a:moveTo>
                  <a:pt x="0" y="0"/>
                </a:moveTo>
                <a:lnTo>
                  <a:pt x="18288000" y="0"/>
                </a:lnTo>
                <a:lnTo>
                  <a:pt x="18288000" y="2561784"/>
                </a:lnTo>
                <a:lnTo>
                  <a:pt x="0" y="2561784"/>
                </a:lnTo>
                <a:lnTo>
                  <a:pt x="0" y="0"/>
                </a:lnTo>
                <a:close/>
              </a:path>
            </a:pathLst>
          </a:custGeom>
          <a:blipFill>
            <a:blip r:embed="rId2">
              <a:extLst>
                <a:ext uri="{96DAC541-7B7A-43D3-8B79-37D633B846F1}">
                  <asvg:svgBlip xmlns:asvg="http://schemas.microsoft.com/office/drawing/2016/SVG/main" xmlns="" r:embed="rId3"/>
                </a:ext>
              </a:extLst>
            </a:blip>
            <a:stretch>
              <a:fillRect t="-300932" b="-312945"/>
            </a:stretch>
          </a:blipFill>
          <a:ln cap="sq">
            <a:noFill/>
            <a:prstDash val="lgDash"/>
            <a:miter/>
          </a:ln>
        </p:spPr>
      </p:sp>
      <p:sp>
        <p:nvSpPr>
          <p:cNvPr id="5" name="Freeform 5"/>
          <p:cNvSpPr/>
          <p:nvPr/>
        </p:nvSpPr>
        <p:spPr>
          <a:xfrm>
            <a:off x="329195" y="43344"/>
            <a:ext cx="1996703" cy="1996703"/>
          </a:xfrm>
          <a:custGeom>
            <a:avLst/>
            <a:gdLst/>
            <a:ahLst/>
            <a:cxnLst/>
            <a:rect l="l" t="t" r="r" b="b"/>
            <a:pathLst>
              <a:path w="1996703" h="1996703">
                <a:moveTo>
                  <a:pt x="0" y="0"/>
                </a:moveTo>
                <a:lnTo>
                  <a:pt x="1996703" y="0"/>
                </a:lnTo>
                <a:lnTo>
                  <a:pt x="1996703" y="1996702"/>
                </a:lnTo>
                <a:lnTo>
                  <a:pt x="0" y="1996702"/>
                </a:lnTo>
                <a:lnTo>
                  <a:pt x="0" y="0"/>
                </a:lnTo>
                <a:close/>
              </a:path>
            </a:pathLst>
          </a:custGeom>
          <a:blipFill>
            <a:blip r:embed="rId5"/>
            <a:stretch>
              <a:fillRect/>
            </a:stretch>
          </a:blipFill>
        </p:spPr>
      </p:sp>
      <p:grpSp>
        <p:nvGrpSpPr>
          <p:cNvPr id="6" name="Group 6"/>
          <p:cNvGrpSpPr/>
          <p:nvPr/>
        </p:nvGrpSpPr>
        <p:grpSpPr>
          <a:xfrm>
            <a:off x="2347240" y="3149426"/>
            <a:ext cx="14912060" cy="8293100"/>
            <a:chOff x="0" y="0"/>
            <a:chExt cx="19882746" cy="11057467"/>
          </a:xfrm>
        </p:grpSpPr>
        <p:sp>
          <p:nvSpPr>
            <p:cNvPr id="7" name="TextBox 7"/>
            <p:cNvSpPr txBox="1"/>
            <p:nvPr/>
          </p:nvSpPr>
          <p:spPr>
            <a:xfrm>
              <a:off x="0" y="0"/>
              <a:ext cx="19882746" cy="3623813"/>
            </a:xfrm>
            <a:prstGeom prst="rect">
              <a:avLst/>
            </a:prstGeom>
          </p:spPr>
          <p:txBody>
            <a:bodyPr lIns="0" tIns="0" rIns="0" bIns="0" rtlCol="0" anchor="t">
              <a:spAutoFit/>
            </a:bodyPr>
            <a:lstStyle/>
            <a:p>
              <a:pPr algn="ctr">
                <a:lnSpc>
                  <a:spcPts val="5280"/>
                </a:lnSpc>
              </a:pPr>
              <a:r>
                <a:rPr lang="en-US" sz="4400" dirty="0">
                  <a:solidFill>
                    <a:srgbClr val="000000"/>
                  </a:solidFill>
                  <a:latin typeface="Calistoga"/>
                </a:rPr>
                <a:t>BÀI BÁO CÁO ĐỒ ÁN 3</a:t>
              </a:r>
            </a:p>
            <a:p>
              <a:pPr algn="ctr">
                <a:lnSpc>
                  <a:spcPts val="5280"/>
                </a:lnSpc>
              </a:pPr>
              <a:r>
                <a:rPr lang="en-US" sz="4400" dirty="0">
                  <a:solidFill>
                    <a:srgbClr val="000000"/>
                  </a:solidFill>
                  <a:latin typeface="Calistoga"/>
                </a:rPr>
                <a:t>NHẬN DẠNG HÀNH ĐỘNG CON NGƯỜI DỰA TRÊN  CỬ CHỈ</a:t>
              </a:r>
            </a:p>
            <a:p>
              <a:pPr>
                <a:lnSpc>
                  <a:spcPts val="12479"/>
                </a:lnSpc>
              </a:pPr>
              <a:endParaRPr lang="en-US" sz="4400" dirty="0">
                <a:solidFill>
                  <a:srgbClr val="000000"/>
                </a:solidFill>
                <a:latin typeface="Calistoga"/>
              </a:endParaRPr>
            </a:p>
          </p:txBody>
        </p:sp>
        <p:sp>
          <p:nvSpPr>
            <p:cNvPr id="8" name="TextBox 8"/>
            <p:cNvSpPr txBox="1"/>
            <p:nvPr/>
          </p:nvSpPr>
          <p:spPr>
            <a:xfrm>
              <a:off x="0" y="5330825"/>
              <a:ext cx="15852322" cy="5726642"/>
            </a:xfrm>
            <a:prstGeom prst="rect">
              <a:avLst/>
            </a:prstGeom>
          </p:spPr>
          <p:txBody>
            <a:bodyPr lIns="0" tIns="0" rIns="0" bIns="0" rtlCol="0" anchor="t">
              <a:spAutoFit/>
            </a:bodyPr>
            <a:lstStyle/>
            <a:p>
              <a:pPr>
                <a:lnSpc>
                  <a:spcPts val="4899"/>
                </a:lnSpc>
              </a:pPr>
              <a:r>
                <a:rPr lang="en-US" sz="3499" dirty="0" err="1">
                  <a:solidFill>
                    <a:srgbClr val="FF5757"/>
                  </a:solidFill>
                  <a:latin typeface="Calistoga"/>
                </a:rPr>
                <a:t>Giảng</a:t>
              </a:r>
              <a:r>
                <a:rPr lang="en-US" sz="3499" dirty="0">
                  <a:solidFill>
                    <a:srgbClr val="FF5757"/>
                  </a:solidFill>
                  <a:latin typeface="Calistoga"/>
                </a:rPr>
                <a:t> </a:t>
              </a:r>
              <a:r>
                <a:rPr lang="en-US" sz="3499" dirty="0" err="1">
                  <a:solidFill>
                    <a:srgbClr val="FF5757"/>
                  </a:solidFill>
                  <a:latin typeface="Calistoga"/>
                </a:rPr>
                <a:t>viên</a:t>
              </a:r>
              <a:r>
                <a:rPr lang="en-US" sz="3499" dirty="0">
                  <a:solidFill>
                    <a:srgbClr val="FF5757"/>
                  </a:solidFill>
                  <a:latin typeface="Calistoga"/>
                </a:rPr>
                <a:t> </a:t>
              </a:r>
              <a:r>
                <a:rPr lang="en-US" sz="3499" dirty="0" err="1">
                  <a:solidFill>
                    <a:srgbClr val="FF5757"/>
                  </a:solidFill>
                  <a:latin typeface="Calistoga"/>
                </a:rPr>
                <a:t>hướng</a:t>
              </a:r>
              <a:r>
                <a:rPr lang="en-US" sz="3499" dirty="0">
                  <a:solidFill>
                    <a:srgbClr val="FF5757"/>
                  </a:solidFill>
                  <a:latin typeface="Calistoga"/>
                </a:rPr>
                <a:t> </a:t>
              </a:r>
              <a:r>
                <a:rPr lang="en-US" sz="3499" dirty="0" err="1">
                  <a:solidFill>
                    <a:srgbClr val="FF5757"/>
                  </a:solidFill>
                  <a:latin typeface="Calistoga"/>
                </a:rPr>
                <a:t>dẫn</a:t>
              </a:r>
              <a:r>
                <a:rPr lang="en-US" sz="3499" dirty="0">
                  <a:solidFill>
                    <a:srgbClr val="FF5757"/>
                  </a:solidFill>
                  <a:latin typeface="Calistoga"/>
                </a:rPr>
                <a:t>:</a:t>
              </a:r>
            </a:p>
            <a:p>
              <a:pPr>
                <a:lnSpc>
                  <a:spcPts val="4899"/>
                </a:lnSpc>
              </a:pPr>
              <a:r>
                <a:rPr lang="en-US" sz="3499" dirty="0" err="1">
                  <a:solidFill>
                    <a:srgbClr val="000000"/>
                  </a:solidFill>
                  <a:latin typeface="Muli"/>
                </a:rPr>
                <a:t>Ths</a:t>
              </a:r>
              <a:r>
                <a:rPr lang="en-US" sz="3499" dirty="0">
                  <a:solidFill>
                    <a:srgbClr val="000000"/>
                  </a:solidFill>
                  <a:latin typeface="Muli"/>
                </a:rPr>
                <a:t>. </a:t>
              </a:r>
              <a:r>
                <a:rPr lang="en-US" sz="3499" dirty="0" err="1">
                  <a:solidFill>
                    <a:srgbClr val="000000"/>
                  </a:solidFill>
                  <a:latin typeface="Muli"/>
                </a:rPr>
                <a:t>Trầm</a:t>
              </a:r>
              <a:r>
                <a:rPr lang="en-US" sz="3499" dirty="0">
                  <a:solidFill>
                    <a:srgbClr val="000000"/>
                  </a:solidFill>
                  <a:latin typeface="Muli"/>
                </a:rPr>
                <a:t> </a:t>
              </a:r>
              <a:r>
                <a:rPr lang="en-US" sz="3499" dirty="0" err="1">
                  <a:solidFill>
                    <a:srgbClr val="000000"/>
                  </a:solidFill>
                  <a:latin typeface="Muli"/>
                </a:rPr>
                <a:t>Vũ</a:t>
              </a:r>
              <a:r>
                <a:rPr lang="en-US" sz="3499" dirty="0">
                  <a:solidFill>
                    <a:srgbClr val="000000"/>
                  </a:solidFill>
                  <a:latin typeface="Muli"/>
                </a:rPr>
                <a:t> </a:t>
              </a:r>
              <a:r>
                <a:rPr lang="en-US" sz="3499" dirty="0" err="1">
                  <a:solidFill>
                    <a:srgbClr val="000000"/>
                  </a:solidFill>
                  <a:latin typeface="Muli"/>
                </a:rPr>
                <a:t>Kiệt</a:t>
              </a:r>
              <a:endParaRPr lang="en-US" sz="3499" dirty="0">
                <a:solidFill>
                  <a:srgbClr val="000000"/>
                </a:solidFill>
                <a:latin typeface="Muli"/>
              </a:endParaRPr>
            </a:p>
            <a:p>
              <a:pPr>
                <a:lnSpc>
                  <a:spcPts val="4899"/>
                </a:lnSpc>
              </a:pPr>
              <a:endParaRPr lang="en-US" sz="3499" dirty="0">
                <a:solidFill>
                  <a:srgbClr val="000000"/>
                </a:solidFill>
                <a:latin typeface="Muli"/>
              </a:endParaRPr>
            </a:p>
            <a:p>
              <a:pPr>
                <a:lnSpc>
                  <a:spcPts val="4899"/>
                </a:lnSpc>
              </a:pPr>
              <a:endParaRPr lang="en-US" sz="3499" dirty="0">
                <a:solidFill>
                  <a:srgbClr val="000000"/>
                </a:solidFill>
                <a:latin typeface="Muli"/>
              </a:endParaRPr>
            </a:p>
            <a:p>
              <a:pPr>
                <a:lnSpc>
                  <a:spcPts val="4899"/>
                </a:lnSpc>
              </a:pPr>
              <a:endParaRPr lang="en-US" sz="3499" dirty="0">
                <a:solidFill>
                  <a:srgbClr val="000000"/>
                </a:solidFill>
                <a:latin typeface="Muli"/>
              </a:endParaRPr>
            </a:p>
            <a:p>
              <a:pPr>
                <a:lnSpc>
                  <a:spcPts val="4899"/>
                </a:lnSpc>
              </a:pPr>
              <a:endParaRPr lang="en-US" sz="3499" dirty="0">
                <a:solidFill>
                  <a:srgbClr val="000000"/>
                </a:solidFill>
                <a:latin typeface="Muli"/>
              </a:endParaRPr>
            </a:p>
            <a:p>
              <a:pPr>
                <a:lnSpc>
                  <a:spcPts val="4899"/>
                </a:lnSpc>
              </a:pPr>
              <a:endParaRPr lang="en-US" sz="3499" dirty="0">
                <a:solidFill>
                  <a:srgbClr val="000000"/>
                </a:solidFill>
                <a:latin typeface="Muli"/>
              </a:endParaRPr>
            </a:p>
          </p:txBody>
        </p:sp>
      </p:grpSp>
      <p:sp>
        <p:nvSpPr>
          <p:cNvPr id="9" name="TextBox 9"/>
          <p:cNvSpPr txBox="1"/>
          <p:nvPr/>
        </p:nvSpPr>
        <p:spPr>
          <a:xfrm>
            <a:off x="3165293" y="917870"/>
            <a:ext cx="13245466" cy="1416029"/>
          </a:xfrm>
          <a:prstGeom prst="rect">
            <a:avLst/>
          </a:prstGeom>
        </p:spPr>
        <p:txBody>
          <a:bodyPr lIns="0" tIns="0" rIns="0" bIns="0" rtlCol="0" anchor="t">
            <a:spAutoFit/>
          </a:bodyPr>
          <a:lstStyle/>
          <a:p>
            <a:pPr algn="ctr">
              <a:lnSpc>
                <a:spcPts val="5933"/>
              </a:lnSpc>
              <a:spcBef>
                <a:spcPct val="0"/>
              </a:spcBef>
            </a:pPr>
            <a:r>
              <a:rPr lang="en-US" sz="3000" dirty="0">
                <a:solidFill>
                  <a:srgbClr val="000000"/>
                </a:solidFill>
                <a:latin typeface="Muli Bold"/>
              </a:rPr>
              <a:t>TRƯỜNG ĐẠI HỌC KỸ THUẬT – CÔNG NGHỆ CẦN THƠ</a:t>
            </a:r>
          </a:p>
          <a:p>
            <a:pPr algn="ctr">
              <a:lnSpc>
                <a:spcPts val="5933"/>
              </a:lnSpc>
              <a:spcBef>
                <a:spcPct val="0"/>
              </a:spcBef>
            </a:pPr>
            <a:r>
              <a:rPr lang="en-US" sz="3000" dirty="0">
                <a:solidFill>
                  <a:srgbClr val="000000"/>
                </a:solidFill>
                <a:latin typeface="Muli Bold"/>
              </a:rPr>
              <a:t>KHOA CÔNG NGHỆ THÔNG TIN</a:t>
            </a:r>
          </a:p>
        </p:txBody>
      </p:sp>
      <p:grpSp>
        <p:nvGrpSpPr>
          <p:cNvPr id="10" name="Group 10"/>
          <p:cNvGrpSpPr/>
          <p:nvPr/>
        </p:nvGrpSpPr>
        <p:grpSpPr>
          <a:xfrm>
            <a:off x="9352514" y="7175835"/>
            <a:ext cx="5673659" cy="1867978"/>
            <a:chOff x="0" y="0"/>
            <a:chExt cx="7564879" cy="2490637"/>
          </a:xfrm>
        </p:grpSpPr>
        <p:sp>
          <p:nvSpPr>
            <p:cNvPr id="11" name="TextBox 11"/>
            <p:cNvSpPr txBox="1"/>
            <p:nvPr/>
          </p:nvSpPr>
          <p:spPr>
            <a:xfrm>
              <a:off x="0" y="0"/>
              <a:ext cx="7564879" cy="762000"/>
            </a:xfrm>
            <a:prstGeom prst="rect">
              <a:avLst/>
            </a:prstGeom>
          </p:spPr>
          <p:txBody>
            <a:bodyPr lIns="0" tIns="0" rIns="0" bIns="0" rtlCol="0" anchor="t">
              <a:spAutoFit/>
            </a:bodyPr>
            <a:lstStyle/>
            <a:p>
              <a:pPr>
                <a:lnSpc>
                  <a:spcPts val="4511"/>
                </a:lnSpc>
              </a:pPr>
              <a:r>
                <a:rPr lang="en-US" sz="3759" dirty="0" err="1">
                  <a:solidFill>
                    <a:srgbClr val="FF5757"/>
                  </a:solidFill>
                  <a:latin typeface="Calistoga"/>
                </a:rPr>
                <a:t>Sinh</a:t>
              </a:r>
              <a:r>
                <a:rPr lang="en-US" sz="3759" dirty="0">
                  <a:solidFill>
                    <a:srgbClr val="FF5757"/>
                  </a:solidFill>
                  <a:latin typeface="Calistoga"/>
                </a:rPr>
                <a:t> </a:t>
              </a:r>
              <a:r>
                <a:rPr lang="en-US" sz="3759" dirty="0" err="1">
                  <a:solidFill>
                    <a:srgbClr val="FF5757"/>
                  </a:solidFill>
                  <a:latin typeface="Calistoga"/>
                </a:rPr>
                <a:t>viên</a:t>
              </a:r>
              <a:r>
                <a:rPr lang="en-US" sz="3759" dirty="0">
                  <a:solidFill>
                    <a:srgbClr val="FF5757"/>
                  </a:solidFill>
                  <a:latin typeface="Calistoga"/>
                </a:rPr>
                <a:t> </a:t>
              </a:r>
              <a:r>
                <a:rPr lang="en-US" sz="3759" dirty="0" err="1">
                  <a:solidFill>
                    <a:srgbClr val="FF5757"/>
                  </a:solidFill>
                  <a:latin typeface="Calistoga"/>
                </a:rPr>
                <a:t>thực</a:t>
              </a:r>
              <a:r>
                <a:rPr lang="en-US" sz="3759" dirty="0">
                  <a:solidFill>
                    <a:srgbClr val="FF5757"/>
                  </a:solidFill>
                  <a:latin typeface="Calistoga"/>
                </a:rPr>
                <a:t> </a:t>
              </a:r>
              <a:r>
                <a:rPr lang="en-US" sz="3759" dirty="0" err="1">
                  <a:solidFill>
                    <a:srgbClr val="FF5757"/>
                  </a:solidFill>
                  <a:latin typeface="Calistoga"/>
                </a:rPr>
                <a:t>hiện</a:t>
              </a:r>
              <a:r>
                <a:rPr lang="en-US" sz="3759" dirty="0">
                  <a:solidFill>
                    <a:srgbClr val="FF5757"/>
                  </a:solidFill>
                  <a:latin typeface="Calistoga"/>
                </a:rPr>
                <a:t>:</a:t>
              </a:r>
            </a:p>
          </p:txBody>
        </p:sp>
        <p:sp>
          <p:nvSpPr>
            <p:cNvPr id="12" name="TextBox 12"/>
            <p:cNvSpPr txBox="1"/>
            <p:nvPr/>
          </p:nvSpPr>
          <p:spPr>
            <a:xfrm>
              <a:off x="0" y="832829"/>
              <a:ext cx="7564879" cy="1657809"/>
            </a:xfrm>
            <a:prstGeom prst="rect">
              <a:avLst/>
            </a:prstGeom>
          </p:spPr>
          <p:txBody>
            <a:bodyPr lIns="0" tIns="0" rIns="0" bIns="0" rtlCol="0" anchor="t">
              <a:spAutoFit/>
            </a:bodyPr>
            <a:lstStyle/>
            <a:p>
              <a:pPr>
                <a:lnSpc>
                  <a:spcPts val="5263"/>
                </a:lnSpc>
              </a:pPr>
              <a:r>
                <a:rPr lang="en-US" sz="3759" dirty="0" err="1">
                  <a:solidFill>
                    <a:srgbClr val="000000"/>
                  </a:solidFill>
                  <a:latin typeface="DM Sans"/>
                </a:rPr>
                <a:t>Phạm</a:t>
              </a:r>
              <a:r>
                <a:rPr lang="en-US" sz="3759" dirty="0">
                  <a:solidFill>
                    <a:srgbClr val="000000"/>
                  </a:solidFill>
                  <a:latin typeface="DM Sans"/>
                </a:rPr>
                <a:t> Minh Sang 2001185</a:t>
              </a:r>
            </a:p>
            <a:p>
              <a:pPr>
                <a:lnSpc>
                  <a:spcPts val="4935"/>
                </a:lnSpc>
              </a:pPr>
              <a:r>
                <a:rPr lang="en-US" sz="3525" dirty="0" err="1">
                  <a:solidFill>
                    <a:srgbClr val="000000"/>
                  </a:solidFill>
                  <a:latin typeface="DM Sans"/>
                </a:rPr>
                <a:t>Lê</a:t>
              </a:r>
              <a:r>
                <a:rPr lang="en-US" sz="3525" dirty="0">
                  <a:solidFill>
                    <a:srgbClr val="000000"/>
                  </a:solidFill>
                  <a:latin typeface="DM Sans"/>
                </a:rPr>
                <a:t> </a:t>
              </a:r>
              <a:r>
                <a:rPr lang="en-US" sz="3525" dirty="0" err="1">
                  <a:solidFill>
                    <a:srgbClr val="000000"/>
                  </a:solidFill>
                  <a:latin typeface="DM Sans"/>
                </a:rPr>
                <a:t>Thanh</a:t>
              </a:r>
              <a:r>
                <a:rPr lang="en-US" sz="3525" dirty="0">
                  <a:solidFill>
                    <a:srgbClr val="000000"/>
                  </a:solidFill>
                  <a:latin typeface="DM Sans"/>
                </a:rPr>
                <a:t> </a:t>
              </a:r>
              <a:r>
                <a:rPr lang="en-US" sz="3525" dirty="0" err="1">
                  <a:solidFill>
                    <a:srgbClr val="000000"/>
                  </a:solidFill>
                  <a:latin typeface="DM Sans"/>
                </a:rPr>
                <a:t>Xuân</a:t>
              </a:r>
              <a:r>
                <a:rPr lang="en-US" sz="3525" dirty="0">
                  <a:solidFill>
                    <a:srgbClr val="000000"/>
                  </a:solidFill>
                  <a:latin typeface="DM Sans"/>
                </a:rPr>
                <a:t> 2001188</a:t>
              </a:r>
            </a:p>
          </p:txBody>
        </p:sp>
      </p:grpSp>
      <p:sp>
        <p:nvSpPr>
          <p:cNvPr id="13" name="TextBox 13"/>
          <p:cNvSpPr txBox="1"/>
          <p:nvPr/>
        </p:nvSpPr>
        <p:spPr>
          <a:xfrm>
            <a:off x="833902" y="9618715"/>
            <a:ext cx="2031306" cy="414496"/>
          </a:xfrm>
          <a:prstGeom prst="rect">
            <a:avLst/>
          </a:prstGeom>
        </p:spPr>
        <p:txBody>
          <a:bodyPr lIns="0" tIns="0" rIns="0" bIns="0" rtlCol="0" anchor="t">
            <a:spAutoFit/>
          </a:bodyPr>
          <a:lstStyle/>
          <a:p>
            <a:pPr algn="ctr">
              <a:lnSpc>
                <a:spcPts val="3302"/>
              </a:lnSpc>
              <a:spcBef>
                <a:spcPct val="0"/>
              </a:spcBef>
            </a:pPr>
            <a:r>
              <a:rPr lang="en-US" sz="2358" dirty="0" err="1">
                <a:solidFill>
                  <a:srgbClr val="000000"/>
                </a:solidFill>
                <a:latin typeface="Muli"/>
              </a:rPr>
              <a:t>Cần</a:t>
            </a:r>
            <a:r>
              <a:rPr lang="en-US" sz="2358" dirty="0">
                <a:solidFill>
                  <a:srgbClr val="000000"/>
                </a:solidFill>
                <a:latin typeface="Muli"/>
              </a:rPr>
              <a:t> </a:t>
            </a:r>
            <a:r>
              <a:rPr lang="en-US" sz="2358" dirty="0" err="1">
                <a:solidFill>
                  <a:srgbClr val="000000"/>
                </a:solidFill>
                <a:latin typeface="Muli"/>
              </a:rPr>
              <a:t>Thơ</a:t>
            </a:r>
            <a:r>
              <a:rPr lang="en-US" sz="2358" dirty="0">
                <a:solidFill>
                  <a:srgbClr val="000000"/>
                </a:solidFill>
                <a:latin typeface="Muli"/>
              </a:rPr>
              <a:t>, 2023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02033" y="1607120"/>
            <a:ext cx="6492240" cy="0"/>
          </a:xfrm>
          <a:prstGeom prst="line">
            <a:avLst/>
          </a:prstGeom>
          <a:ln w="9525" cap="flat">
            <a:solidFill>
              <a:srgbClr val="000000"/>
            </a:solidFill>
            <a:prstDash val="solid"/>
            <a:headEnd type="none" w="sm" len="sm"/>
            <a:tailEnd type="none" w="sm" len="sm"/>
          </a:ln>
        </p:spPr>
      </p:sp>
      <p:sp>
        <p:nvSpPr>
          <p:cNvPr id="3" name="Freeform 3"/>
          <p:cNvSpPr/>
          <p:nvPr/>
        </p:nvSpPr>
        <p:spPr>
          <a:xfrm>
            <a:off x="0" y="9006108"/>
            <a:ext cx="18288000" cy="2561784"/>
          </a:xfrm>
          <a:custGeom>
            <a:avLst/>
            <a:gdLst/>
            <a:ahLst/>
            <a:cxnLst/>
            <a:rect l="l" t="t" r="r" b="b"/>
            <a:pathLst>
              <a:path w="18288000" h="2561784">
                <a:moveTo>
                  <a:pt x="0" y="0"/>
                </a:moveTo>
                <a:lnTo>
                  <a:pt x="18288000" y="0"/>
                </a:lnTo>
                <a:lnTo>
                  <a:pt x="18288000" y="2561784"/>
                </a:lnTo>
                <a:lnTo>
                  <a:pt x="0" y="2561784"/>
                </a:lnTo>
                <a:lnTo>
                  <a:pt x="0" y="0"/>
                </a:lnTo>
                <a:close/>
              </a:path>
            </a:pathLst>
          </a:custGeom>
          <a:blipFill>
            <a:blip r:embed="rId3">
              <a:extLst>
                <a:ext uri="{96DAC541-7B7A-43D3-8B79-37D633B846F1}">
                  <asvg:svgBlip xmlns:asvg="http://schemas.microsoft.com/office/drawing/2016/SVG/main" xmlns="" r:embed="rId4"/>
                </a:ext>
              </a:extLst>
            </a:blip>
            <a:stretch>
              <a:fillRect t="-300932" b="-312945"/>
            </a:stretch>
          </a:blipFill>
          <a:ln cap="sq">
            <a:noFill/>
            <a:prstDash val="lgDash"/>
            <a:miter/>
          </a:ln>
        </p:spPr>
      </p:sp>
      <p:sp>
        <p:nvSpPr>
          <p:cNvPr id="4" name="Freeform 4"/>
          <p:cNvSpPr/>
          <p:nvPr/>
        </p:nvSpPr>
        <p:spPr>
          <a:xfrm>
            <a:off x="13207952" y="352311"/>
            <a:ext cx="3833611" cy="2038579"/>
          </a:xfrm>
          <a:custGeom>
            <a:avLst/>
            <a:gdLst/>
            <a:ahLst/>
            <a:cxnLst/>
            <a:rect l="l" t="t" r="r" b="b"/>
            <a:pathLst>
              <a:path w="3833611" h="2038579">
                <a:moveTo>
                  <a:pt x="0" y="0"/>
                </a:moveTo>
                <a:lnTo>
                  <a:pt x="3833610" y="0"/>
                </a:lnTo>
                <a:lnTo>
                  <a:pt x="3833610" y="2038578"/>
                </a:lnTo>
                <a:lnTo>
                  <a:pt x="0" y="2038578"/>
                </a:lnTo>
                <a:lnTo>
                  <a:pt x="0" y="0"/>
                </a:lnTo>
                <a:close/>
              </a:path>
            </a:pathLst>
          </a:custGeom>
          <a:blipFill>
            <a:blip r:embed="rId5"/>
            <a:stretch>
              <a:fillRect/>
            </a:stretch>
          </a:blipFill>
        </p:spPr>
      </p:sp>
      <p:sp>
        <p:nvSpPr>
          <p:cNvPr id="5" name="TextBox 5"/>
          <p:cNvSpPr txBox="1"/>
          <p:nvPr/>
        </p:nvSpPr>
        <p:spPr>
          <a:xfrm>
            <a:off x="1729927" y="3672708"/>
            <a:ext cx="15076685" cy="2454275"/>
          </a:xfrm>
          <a:prstGeom prst="rect">
            <a:avLst/>
          </a:prstGeom>
        </p:spPr>
        <p:txBody>
          <a:bodyPr lIns="0" tIns="0" rIns="0" bIns="0" rtlCol="0" anchor="t">
            <a:spAutoFit/>
          </a:bodyPr>
          <a:lstStyle/>
          <a:p>
            <a:pPr marL="2266952" lvl="3" indent="-566738">
              <a:lnSpc>
                <a:spcPts val="4900"/>
              </a:lnSpc>
              <a:buFont typeface="Arial"/>
              <a:buChar char="￭"/>
            </a:pPr>
            <a:r>
              <a:rPr lang="en-US" sz="3500">
                <a:solidFill>
                  <a:srgbClr val="000000"/>
                </a:solidFill>
                <a:latin typeface="Muli"/>
              </a:rPr>
              <a:t>Sự đa dạng của hành động</a:t>
            </a:r>
          </a:p>
          <a:p>
            <a:pPr marL="2266952" lvl="3" indent="-566738">
              <a:lnSpc>
                <a:spcPts val="4900"/>
              </a:lnSpc>
              <a:buFont typeface="Arial"/>
              <a:buChar char="￭"/>
            </a:pPr>
            <a:r>
              <a:rPr lang="en-US" sz="3500">
                <a:solidFill>
                  <a:srgbClr val="000000"/>
                </a:solidFill>
                <a:latin typeface="Muli"/>
              </a:rPr>
              <a:t>Sự thay đổi của hành động</a:t>
            </a:r>
          </a:p>
          <a:p>
            <a:pPr marL="2266952" lvl="3" indent="-566738">
              <a:lnSpc>
                <a:spcPts val="4900"/>
              </a:lnSpc>
              <a:buFont typeface="Arial"/>
              <a:buChar char="￭"/>
            </a:pPr>
            <a:r>
              <a:rPr lang="en-US" sz="3500">
                <a:solidFill>
                  <a:srgbClr val="000000"/>
                </a:solidFill>
                <a:latin typeface="Muli"/>
              </a:rPr>
              <a:t>Sự che dấu của hành động</a:t>
            </a:r>
          </a:p>
          <a:p>
            <a:pPr marL="2266952" lvl="3" indent="-566738">
              <a:lnSpc>
                <a:spcPts val="4900"/>
              </a:lnSpc>
              <a:buFont typeface="Arial"/>
              <a:buChar char="￭"/>
            </a:pPr>
            <a:r>
              <a:rPr lang="en-US" sz="3500">
                <a:solidFill>
                  <a:srgbClr val="000000"/>
                </a:solidFill>
                <a:latin typeface="Muli"/>
              </a:rPr>
              <a:t>Sự nhiễu sống và điều kiện môi trường</a:t>
            </a:r>
          </a:p>
        </p:txBody>
      </p:sp>
      <p:sp>
        <p:nvSpPr>
          <p:cNvPr id="6" name="TextBox 6"/>
          <p:cNvSpPr txBox="1"/>
          <p:nvPr/>
        </p:nvSpPr>
        <p:spPr>
          <a:xfrm>
            <a:off x="1189362" y="609600"/>
            <a:ext cx="4669155" cy="762000"/>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Muli Bold"/>
              </a:rPr>
              <a:t>2. Cơ sở lý thuyết</a:t>
            </a:r>
          </a:p>
        </p:txBody>
      </p:sp>
      <p:sp>
        <p:nvSpPr>
          <p:cNvPr id="7" name="TextBox 7"/>
          <p:cNvSpPr txBox="1"/>
          <p:nvPr/>
        </p:nvSpPr>
        <p:spPr>
          <a:xfrm>
            <a:off x="1729927" y="2076192"/>
            <a:ext cx="16445450" cy="762000"/>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Muli"/>
              </a:rPr>
              <a:t>Thách thức trong nhận dạng hành động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0" y="-7737475"/>
            <a:ext cx="18288000" cy="18288000"/>
          </a:xfrm>
          <a:custGeom>
            <a:avLst/>
            <a:gdLst/>
            <a:ahLst/>
            <a:cxnLst/>
            <a:rect l="l" t="t" r="r" b="b"/>
            <a:pathLst>
              <a:path w="18288000" h="18288000">
                <a:moveTo>
                  <a:pt x="18288000" y="18288000"/>
                </a:moveTo>
                <a:lnTo>
                  <a:pt x="0" y="18288000"/>
                </a:lnTo>
                <a:lnTo>
                  <a:pt x="0" y="0"/>
                </a:lnTo>
                <a:lnTo>
                  <a:pt x="18288000" y="0"/>
                </a:lnTo>
                <a:lnTo>
                  <a:pt x="18288000" y="18288000"/>
                </a:lnTo>
                <a:close/>
              </a:path>
            </a:pathLst>
          </a:custGeom>
          <a:blipFill>
            <a:blip r:embed="rId3">
              <a:alphaModFix amt="43000"/>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646431" y="7014059"/>
            <a:ext cx="4200961" cy="3943652"/>
          </a:xfrm>
          <a:custGeom>
            <a:avLst/>
            <a:gdLst/>
            <a:ahLst/>
            <a:cxnLst/>
            <a:rect l="l" t="t" r="r" b="b"/>
            <a:pathLst>
              <a:path w="4200961" h="3943652">
                <a:moveTo>
                  <a:pt x="0" y="0"/>
                </a:moveTo>
                <a:lnTo>
                  <a:pt x="4200961" y="0"/>
                </a:lnTo>
                <a:lnTo>
                  <a:pt x="4200961" y="3943652"/>
                </a:lnTo>
                <a:lnTo>
                  <a:pt x="0" y="3943652"/>
                </a:lnTo>
                <a:lnTo>
                  <a:pt x="0" y="0"/>
                </a:lnTo>
                <a:close/>
              </a:path>
            </a:pathLst>
          </a:custGeom>
          <a:blipFill>
            <a:blip r:embed="rId5">
              <a:alphaModFix amt="32999"/>
            </a:blip>
            <a:stretch>
              <a:fillRect/>
            </a:stretch>
          </a:blipFill>
        </p:spPr>
      </p:sp>
      <p:sp>
        <p:nvSpPr>
          <p:cNvPr id="4" name="AutoShape 4"/>
          <p:cNvSpPr/>
          <p:nvPr/>
        </p:nvSpPr>
        <p:spPr>
          <a:xfrm>
            <a:off x="-30035" y="2193219"/>
            <a:ext cx="15648314" cy="8764492"/>
          </a:xfrm>
          <a:prstGeom prst="rect">
            <a:avLst/>
          </a:prstGeom>
          <a:solidFill>
            <a:srgbClr val="FFFFFF"/>
          </a:solidFill>
        </p:spPr>
      </p:sp>
      <p:sp>
        <p:nvSpPr>
          <p:cNvPr id="5" name="TextBox 5"/>
          <p:cNvSpPr txBox="1"/>
          <p:nvPr/>
        </p:nvSpPr>
        <p:spPr>
          <a:xfrm>
            <a:off x="1334523" y="3128364"/>
            <a:ext cx="12919198" cy="5562601"/>
          </a:xfrm>
          <a:prstGeom prst="rect">
            <a:avLst/>
          </a:prstGeom>
        </p:spPr>
        <p:txBody>
          <a:bodyPr lIns="0" tIns="0" rIns="0" bIns="0" rtlCol="0" anchor="t">
            <a:spAutoFit/>
          </a:bodyPr>
          <a:lstStyle/>
          <a:p>
            <a:pPr algn="just">
              <a:lnSpc>
                <a:spcPts val="6299"/>
              </a:lnSpc>
            </a:pPr>
            <a:r>
              <a:rPr lang="en-US" sz="4500">
                <a:solidFill>
                  <a:srgbClr val="000000"/>
                </a:solidFill>
                <a:latin typeface="Muli"/>
              </a:rPr>
              <a:t>                         Giới thiệu bài toán </a:t>
            </a:r>
          </a:p>
          <a:p>
            <a:pPr algn="just">
              <a:lnSpc>
                <a:spcPts val="6299"/>
              </a:lnSpc>
              <a:spcBef>
                <a:spcPct val="0"/>
              </a:spcBef>
            </a:pPr>
            <a:r>
              <a:rPr lang="en-US" sz="4500">
                <a:solidFill>
                  <a:srgbClr val="000000"/>
                </a:solidFill>
                <a:latin typeface="Muli"/>
              </a:rPr>
              <a:t>Bài toán nhận dạng hành động là một lĩnh vực quan trọng trong thị giác máy tính, nơi mục tiêu là phân loại và nhận biết các hành động cụ thể từ dữ liệu video. </a:t>
            </a:r>
          </a:p>
          <a:p>
            <a:pPr algn="just">
              <a:lnSpc>
                <a:spcPts val="6299"/>
              </a:lnSpc>
              <a:spcBef>
                <a:spcPct val="0"/>
              </a:spcBef>
            </a:pPr>
            <a:r>
              <a:rPr lang="en-US" sz="4500">
                <a:solidFill>
                  <a:srgbClr val="000000"/>
                </a:solidFill>
                <a:latin typeface="Muli"/>
              </a:rPr>
              <a:t>Các đối tượng của hành động bao gồm một loạt các hoạt động như chạy, nhảy, đánh đấm, v.v</a:t>
            </a:r>
          </a:p>
        </p:txBody>
      </p:sp>
      <p:sp>
        <p:nvSpPr>
          <p:cNvPr id="6" name="Freeform 6"/>
          <p:cNvSpPr/>
          <p:nvPr/>
        </p:nvSpPr>
        <p:spPr>
          <a:xfrm rot="5400000">
            <a:off x="14742821" y="4417210"/>
            <a:ext cx="7315200" cy="1822150"/>
          </a:xfrm>
          <a:custGeom>
            <a:avLst/>
            <a:gdLst/>
            <a:ahLst/>
            <a:cxnLst/>
            <a:rect l="l" t="t" r="r" b="b"/>
            <a:pathLst>
              <a:path w="7315200" h="1822150">
                <a:moveTo>
                  <a:pt x="0" y="0"/>
                </a:moveTo>
                <a:lnTo>
                  <a:pt x="7315200" y="0"/>
                </a:lnTo>
                <a:lnTo>
                  <a:pt x="7315200" y="1822150"/>
                </a:lnTo>
                <a:lnTo>
                  <a:pt x="0" y="18221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7" name="Group 7"/>
          <p:cNvGrpSpPr/>
          <p:nvPr/>
        </p:nvGrpSpPr>
        <p:grpSpPr>
          <a:xfrm>
            <a:off x="863461" y="183747"/>
            <a:ext cx="8507473" cy="1334494"/>
            <a:chOff x="0" y="0"/>
            <a:chExt cx="2240651" cy="351472"/>
          </a:xfrm>
        </p:grpSpPr>
        <p:sp>
          <p:nvSpPr>
            <p:cNvPr id="8" name="Freeform 8"/>
            <p:cNvSpPr/>
            <p:nvPr/>
          </p:nvSpPr>
          <p:spPr>
            <a:xfrm>
              <a:off x="0" y="0"/>
              <a:ext cx="2240651" cy="351472"/>
            </a:xfrm>
            <a:custGeom>
              <a:avLst/>
              <a:gdLst/>
              <a:ahLst/>
              <a:cxnLst/>
              <a:rect l="l" t="t" r="r" b="b"/>
              <a:pathLst>
                <a:path w="2240651" h="351472">
                  <a:moveTo>
                    <a:pt x="12740" y="0"/>
                  </a:moveTo>
                  <a:lnTo>
                    <a:pt x="2227911" y="0"/>
                  </a:lnTo>
                  <a:cubicBezTo>
                    <a:pt x="2231290" y="0"/>
                    <a:pt x="2234531" y="1342"/>
                    <a:pt x="2236920" y="3732"/>
                  </a:cubicBezTo>
                  <a:cubicBezTo>
                    <a:pt x="2239309" y="6121"/>
                    <a:pt x="2240651" y="9361"/>
                    <a:pt x="2240651" y="12740"/>
                  </a:cubicBezTo>
                  <a:lnTo>
                    <a:pt x="2240651" y="338732"/>
                  </a:lnTo>
                  <a:cubicBezTo>
                    <a:pt x="2240651" y="342111"/>
                    <a:pt x="2239309" y="345351"/>
                    <a:pt x="2236920" y="347740"/>
                  </a:cubicBezTo>
                  <a:cubicBezTo>
                    <a:pt x="2234531" y="350130"/>
                    <a:pt x="2231290" y="351472"/>
                    <a:pt x="2227911" y="351472"/>
                  </a:cubicBezTo>
                  <a:lnTo>
                    <a:pt x="12740" y="351472"/>
                  </a:lnTo>
                  <a:cubicBezTo>
                    <a:pt x="9361" y="351472"/>
                    <a:pt x="6121" y="350130"/>
                    <a:pt x="3732" y="347740"/>
                  </a:cubicBezTo>
                  <a:cubicBezTo>
                    <a:pt x="1342" y="345351"/>
                    <a:pt x="0" y="342111"/>
                    <a:pt x="0" y="338732"/>
                  </a:cubicBezTo>
                  <a:lnTo>
                    <a:pt x="0" y="12740"/>
                  </a:lnTo>
                  <a:cubicBezTo>
                    <a:pt x="0" y="9361"/>
                    <a:pt x="1342" y="6121"/>
                    <a:pt x="3732" y="3732"/>
                  </a:cubicBezTo>
                  <a:cubicBezTo>
                    <a:pt x="6121" y="1342"/>
                    <a:pt x="9361" y="0"/>
                    <a:pt x="12740" y="0"/>
                  </a:cubicBezTo>
                  <a:close/>
                </a:path>
              </a:pathLst>
            </a:custGeom>
            <a:solidFill>
              <a:srgbClr val="B1A7EB">
                <a:alpha val="52941"/>
              </a:srgbClr>
            </a:solidFill>
            <a:ln cap="sq">
              <a:noFill/>
              <a:prstDash val="solid"/>
              <a:miter/>
            </a:ln>
          </p:spPr>
        </p:sp>
        <p:sp>
          <p:nvSpPr>
            <p:cNvPr id="9" name="TextBox 9"/>
            <p:cNvSpPr txBox="1"/>
            <p:nvPr/>
          </p:nvSpPr>
          <p:spPr>
            <a:xfrm>
              <a:off x="0" y="-57150"/>
              <a:ext cx="2240651" cy="408622"/>
            </a:xfrm>
            <a:prstGeom prst="rect">
              <a:avLst/>
            </a:prstGeom>
          </p:spPr>
          <p:txBody>
            <a:bodyPr lIns="50800" tIns="50800" rIns="50800" bIns="50800" rtlCol="0" anchor="ctr"/>
            <a:lstStyle/>
            <a:p>
              <a:pPr algn="ctr">
                <a:lnSpc>
                  <a:spcPts val="3302"/>
                </a:lnSpc>
              </a:pPr>
              <a:endParaRPr/>
            </a:p>
          </p:txBody>
        </p:sp>
      </p:grpSp>
      <p:sp>
        <p:nvSpPr>
          <p:cNvPr id="10" name="TextBox 10"/>
          <p:cNvSpPr txBox="1"/>
          <p:nvPr/>
        </p:nvSpPr>
        <p:spPr>
          <a:xfrm>
            <a:off x="863461" y="431894"/>
            <a:ext cx="8507473" cy="762000"/>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Muli Bold"/>
              </a:rPr>
              <a:t>3. Xây dựng mô hình</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494283" y="1862927"/>
          <a:ext cx="15616105" cy="8629650"/>
        </p:xfrm>
        <a:graphic>
          <a:graphicData uri="http://schemas.openxmlformats.org/drawingml/2006/table">
            <a:tbl>
              <a:tblPr/>
              <a:tblGrid>
                <a:gridCol w="7699060">
                  <a:extLst>
                    <a:ext uri="{9D8B030D-6E8A-4147-A177-3AD203B41FA5}">
                      <a16:colId xmlns:a16="http://schemas.microsoft.com/office/drawing/2014/main" val="20000"/>
                    </a:ext>
                  </a:extLst>
                </a:gridCol>
                <a:gridCol w="7917045">
                  <a:extLst>
                    <a:ext uri="{9D8B030D-6E8A-4147-A177-3AD203B41FA5}">
                      <a16:colId xmlns:a16="http://schemas.microsoft.com/office/drawing/2014/main" val="20001"/>
                    </a:ext>
                  </a:extLst>
                </a:gridCol>
              </a:tblGrid>
              <a:tr h="4004920">
                <a:tc>
                  <a:txBody>
                    <a:bodyPr/>
                    <a:lstStyle/>
                    <a:p>
                      <a:pPr algn="just">
                        <a:lnSpc>
                          <a:spcPts val="4900"/>
                        </a:lnSpc>
                        <a:defRPr/>
                      </a:pPr>
                      <a:r>
                        <a:rPr lang="en-US" sz="3500">
                          <a:solidFill>
                            <a:srgbClr val="000000"/>
                          </a:solidFill>
                          <a:latin typeface="Muli"/>
                        </a:rPr>
                        <a:t> Tiền xử lý dữ liệu</a:t>
                      </a:r>
                      <a:endParaRPr lang="en-US" sz="1100"/>
                    </a:p>
                    <a:p>
                      <a:pPr algn="just">
                        <a:lnSpc>
                          <a:spcPts val="4900"/>
                        </a:lnSpc>
                      </a:pPr>
                      <a:r>
                        <a:rPr lang="en-US" sz="3500">
                          <a:solidFill>
                            <a:srgbClr val="000000"/>
                          </a:solidFill>
                          <a:latin typeface="Muli"/>
                        </a:rPr>
                        <a:t>  - Chia video thành các khung hình</a:t>
                      </a:r>
                    </a:p>
                    <a:p>
                      <a:pPr algn="just">
                        <a:lnSpc>
                          <a:spcPts val="4900"/>
                        </a:lnSpc>
                      </a:pPr>
                      <a:r>
                        <a:rPr lang="en-US" sz="3500">
                          <a:solidFill>
                            <a:srgbClr val="000000"/>
                          </a:solidFill>
                          <a:latin typeface="Muli"/>
                        </a:rPr>
                        <a:t>   - Thay đổi kích thước hình ảnh</a:t>
                      </a:r>
                    </a:p>
                    <a:p>
                      <a:pPr algn="just">
                        <a:lnSpc>
                          <a:spcPts val="4900"/>
                        </a:lnSpc>
                      </a:pPr>
                      <a:r>
                        <a:rPr lang="en-US" sz="3500">
                          <a:solidFill>
                            <a:srgbClr val="000000"/>
                          </a:solidFill>
                          <a:latin typeface="Muli"/>
                        </a:rPr>
                        <a:t>   - Chuẩn hóa giá trị pixel</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0D2EF"/>
                    </a:solidFill>
                  </a:tcPr>
                </a:tc>
                <a:tc>
                  <a:txBody>
                    <a:bodyPr/>
                    <a:lstStyle/>
                    <a:p>
                      <a:pPr algn="just">
                        <a:lnSpc>
                          <a:spcPts val="4900"/>
                        </a:lnSpc>
                        <a:defRPr/>
                      </a:pPr>
                      <a:r>
                        <a:rPr lang="en-US" sz="3500">
                          <a:solidFill>
                            <a:srgbClr val="000000"/>
                          </a:solidFill>
                          <a:latin typeface="Muli"/>
                        </a:rPr>
                        <a:t> Xây dựng mô hình</a:t>
                      </a:r>
                      <a:endParaRPr lang="en-US" sz="1100"/>
                    </a:p>
                    <a:p>
                      <a:pPr algn="just">
                        <a:lnSpc>
                          <a:spcPts val="4900"/>
                        </a:lnSpc>
                      </a:pPr>
                      <a:r>
                        <a:rPr lang="en-US" sz="3500">
                          <a:solidFill>
                            <a:srgbClr val="000000"/>
                          </a:solidFill>
                          <a:latin typeface="Muli"/>
                        </a:rPr>
                        <a:t>   - Xác định cấu trúc mô hình </a:t>
                      </a:r>
                    </a:p>
                    <a:p>
                      <a:pPr algn="just">
                        <a:lnSpc>
                          <a:spcPts val="4900"/>
                        </a:lnSpc>
                      </a:pPr>
                      <a:r>
                        <a:rPr lang="en-US" sz="3500">
                          <a:solidFill>
                            <a:srgbClr val="000000"/>
                          </a:solidFill>
                          <a:latin typeface="Muli"/>
                        </a:rPr>
                        <a:t>   - xây dựng mô hình sử dụng một framework học sâu</a:t>
                      </a:r>
                    </a:p>
                    <a:p>
                      <a:pPr algn="just">
                        <a:lnSpc>
                          <a:spcPts val="4900"/>
                        </a:lnSpc>
                      </a:pPr>
                      <a:endParaRPr lang="en-US" sz="3500">
                        <a:solidFill>
                          <a:srgbClr val="000000"/>
                        </a:solidFill>
                        <a:latin typeface="Muli"/>
                      </a:endParaRPr>
                    </a:p>
                    <a:p>
                      <a:pPr algn="just">
                        <a:lnSpc>
                          <a:spcPts val="3500"/>
                        </a:lnSpc>
                      </a:pPr>
                      <a:endParaRPr lang="en-US" sz="3500">
                        <a:solidFill>
                          <a:srgbClr val="000000"/>
                        </a:solidFill>
                        <a:latin typeface="Muli"/>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24730">
                <a:tc>
                  <a:txBody>
                    <a:bodyPr/>
                    <a:lstStyle/>
                    <a:p>
                      <a:pPr algn="just">
                        <a:lnSpc>
                          <a:spcPts val="4900"/>
                        </a:lnSpc>
                        <a:defRPr/>
                      </a:pPr>
                      <a:r>
                        <a:rPr lang="en-US" sz="3500">
                          <a:solidFill>
                            <a:srgbClr val="000000"/>
                          </a:solidFill>
                          <a:latin typeface="Muli"/>
                        </a:rPr>
                        <a:t>Huấn luyện mô hình</a:t>
                      </a:r>
                      <a:endParaRPr lang="en-US" sz="1100"/>
                    </a:p>
                    <a:p>
                      <a:pPr algn="just">
                        <a:lnSpc>
                          <a:spcPts val="4900"/>
                        </a:lnSpc>
                      </a:pPr>
                      <a:r>
                        <a:rPr lang="en-US" sz="3500">
                          <a:solidFill>
                            <a:srgbClr val="000000"/>
                          </a:solidFill>
                          <a:latin typeface="Muli"/>
                        </a:rPr>
                        <a:t>   - Chọn thuật toán tối ưu hóa </a:t>
                      </a:r>
                    </a:p>
                    <a:p>
                      <a:pPr algn="just">
                        <a:lnSpc>
                          <a:spcPts val="4900"/>
                        </a:lnSpc>
                      </a:pPr>
                      <a:r>
                        <a:rPr lang="en-US" sz="3500">
                          <a:solidFill>
                            <a:srgbClr val="000000"/>
                          </a:solidFill>
                          <a:latin typeface="Muli"/>
                        </a:rPr>
                        <a:t>  - Đặt giá trị học tập và số lượng epoch huấn luyện</a:t>
                      </a:r>
                    </a:p>
                    <a:p>
                      <a:pPr algn="just">
                        <a:lnSpc>
                          <a:spcPts val="4900"/>
                        </a:lnSpc>
                      </a:pPr>
                      <a:r>
                        <a:rPr lang="en-US" sz="3500">
                          <a:solidFill>
                            <a:srgbClr val="000000"/>
                          </a:solidFill>
                          <a:latin typeface="Muli"/>
                        </a:rPr>
                        <a:t>   - Xử lý overfitting </a:t>
                      </a:r>
                    </a:p>
                    <a:p>
                      <a:pPr algn="just">
                        <a:lnSpc>
                          <a:spcPts val="3500"/>
                        </a:lnSpc>
                      </a:pPr>
                      <a:endParaRPr lang="en-US" sz="3500">
                        <a:solidFill>
                          <a:srgbClr val="000000"/>
                        </a:solidFill>
                        <a:latin typeface="Muli"/>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4900"/>
                        </a:lnSpc>
                        <a:defRPr/>
                      </a:pPr>
                      <a:r>
                        <a:rPr lang="en-US" sz="3500">
                          <a:solidFill>
                            <a:srgbClr val="000000"/>
                          </a:solidFill>
                          <a:latin typeface="Muli"/>
                        </a:rPr>
                        <a:t> Đánh giá mô hình</a:t>
                      </a:r>
                      <a:endParaRPr lang="en-US" sz="1100"/>
                    </a:p>
                    <a:p>
                      <a:pPr algn="just">
                        <a:lnSpc>
                          <a:spcPts val="4900"/>
                        </a:lnSpc>
                      </a:pPr>
                      <a:r>
                        <a:rPr lang="en-US" sz="3500">
                          <a:solidFill>
                            <a:srgbClr val="000000"/>
                          </a:solidFill>
                          <a:latin typeface="Muli"/>
                        </a:rPr>
                        <a:t>- Chọn phép đo độ chính xác, F1 score, ....</a:t>
                      </a:r>
                    </a:p>
                    <a:p>
                      <a:pPr algn="just">
                        <a:lnSpc>
                          <a:spcPts val="4900"/>
                        </a:lnSpc>
                      </a:pPr>
                      <a:r>
                        <a:rPr lang="en-US" sz="3500">
                          <a:solidFill>
                            <a:srgbClr val="000000"/>
                          </a:solidFill>
                          <a:latin typeface="Muli"/>
                        </a:rPr>
                        <a:t> - Chia dữ liệu thành tập huấn luyện, validation và test</a:t>
                      </a:r>
                    </a:p>
                    <a:p>
                      <a:pPr algn="just">
                        <a:lnSpc>
                          <a:spcPts val="4900"/>
                        </a:lnSpc>
                      </a:pPr>
                      <a:r>
                        <a:rPr lang="en-US" sz="3500">
                          <a:solidFill>
                            <a:srgbClr val="000000"/>
                          </a:solidFill>
                          <a:latin typeface="Muli"/>
                        </a:rPr>
                        <a:t> - Đánh giá hiệu suất của mô hình.</a:t>
                      </a:r>
                    </a:p>
                    <a:p>
                      <a:pPr algn="just">
                        <a:lnSpc>
                          <a:spcPts val="3500"/>
                        </a:lnSpc>
                      </a:pPr>
                      <a:endParaRPr lang="en-US" sz="3500">
                        <a:solidFill>
                          <a:srgbClr val="000000"/>
                        </a:solidFill>
                        <a:latin typeface="Muli"/>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0D2EF"/>
                    </a:solidFill>
                  </a:tcPr>
                </a:tc>
                <a:extLst>
                  <a:ext uri="{0D108BD9-81ED-4DB2-BD59-A6C34878D82A}">
                    <a16:rowId xmlns:a16="http://schemas.microsoft.com/office/drawing/2014/main" val="10001"/>
                  </a:ext>
                </a:extLst>
              </a:tr>
            </a:tbl>
          </a:graphicData>
        </a:graphic>
      </p:graphicFrame>
      <p:sp>
        <p:nvSpPr>
          <p:cNvPr id="3" name="Freeform 3"/>
          <p:cNvSpPr/>
          <p:nvPr/>
        </p:nvSpPr>
        <p:spPr>
          <a:xfrm rot="411278">
            <a:off x="15702971" y="-3050"/>
            <a:ext cx="1788647" cy="1629904"/>
          </a:xfrm>
          <a:custGeom>
            <a:avLst/>
            <a:gdLst/>
            <a:ahLst/>
            <a:cxnLst/>
            <a:rect l="l" t="t" r="r" b="b"/>
            <a:pathLst>
              <a:path w="1788647" h="1629904">
                <a:moveTo>
                  <a:pt x="0" y="0"/>
                </a:moveTo>
                <a:lnTo>
                  <a:pt x="1788647" y="0"/>
                </a:lnTo>
                <a:lnTo>
                  <a:pt x="1788647" y="1629905"/>
                </a:lnTo>
                <a:lnTo>
                  <a:pt x="0" y="1629905"/>
                </a:lnTo>
                <a:lnTo>
                  <a:pt x="0" y="0"/>
                </a:lnTo>
                <a:close/>
              </a:path>
            </a:pathLst>
          </a:custGeom>
          <a:blipFill>
            <a:blip r:embed="rId3"/>
            <a:stretch>
              <a:fillRect/>
            </a:stretch>
          </a:blipFill>
        </p:spPr>
      </p:sp>
      <p:sp>
        <p:nvSpPr>
          <p:cNvPr id="4" name="Freeform 4"/>
          <p:cNvSpPr/>
          <p:nvPr/>
        </p:nvSpPr>
        <p:spPr>
          <a:xfrm rot="-381426">
            <a:off x="-686080" y="3051668"/>
            <a:ext cx="1774756" cy="1999725"/>
          </a:xfrm>
          <a:custGeom>
            <a:avLst/>
            <a:gdLst/>
            <a:ahLst/>
            <a:cxnLst/>
            <a:rect l="l" t="t" r="r" b="b"/>
            <a:pathLst>
              <a:path w="1774756" h="1999725">
                <a:moveTo>
                  <a:pt x="0" y="0"/>
                </a:moveTo>
                <a:lnTo>
                  <a:pt x="1774756" y="0"/>
                </a:lnTo>
                <a:lnTo>
                  <a:pt x="1774756" y="1999725"/>
                </a:lnTo>
                <a:lnTo>
                  <a:pt x="0" y="1999725"/>
                </a:lnTo>
                <a:lnTo>
                  <a:pt x="0" y="0"/>
                </a:lnTo>
                <a:close/>
              </a:path>
            </a:pathLst>
          </a:custGeom>
          <a:blipFill>
            <a:blip r:embed="rId4"/>
            <a:stretch>
              <a:fillRect/>
            </a:stretch>
          </a:blipFill>
        </p:spPr>
      </p:sp>
      <p:sp>
        <p:nvSpPr>
          <p:cNvPr id="5" name="TextBox 5"/>
          <p:cNvSpPr txBox="1"/>
          <p:nvPr/>
        </p:nvSpPr>
        <p:spPr>
          <a:xfrm>
            <a:off x="1840763" y="491327"/>
            <a:ext cx="12305483" cy="1371600"/>
          </a:xfrm>
          <a:prstGeom prst="rect">
            <a:avLst/>
          </a:prstGeom>
        </p:spPr>
        <p:txBody>
          <a:bodyPr lIns="0" tIns="0" rIns="0" bIns="0" rtlCol="0" anchor="t">
            <a:spAutoFit/>
          </a:bodyPr>
          <a:lstStyle/>
          <a:p>
            <a:pPr>
              <a:lnSpc>
                <a:spcPts val="5400"/>
              </a:lnSpc>
            </a:pPr>
            <a:r>
              <a:rPr lang="en-US" sz="4500">
                <a:solidFill>
                  <a:srgbClr val="000000"/>
                </a:solidFill>
                <a:latin typeface="Muli"/>
              </a:rPr>
              <a:t> 3. Xây dựng chương trình</a:t>
            </a:r>
          </a:p>
          <a:p>
            <a:pPr>
              <a:lnSpc>
                <a:spcPts val="5400"/>
              </a:lnSpc>
            </a:pPr>
            <a:endParaRPr lang="en-US" sz="4500">
              <a:solidFill>
                <a:srgbClr val="000000"/>
              </a:solidFill>
              <a:latin typeface="Muli"/>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475210" y="524409"/>
            <a:ext cx="10387396" cy="9238183"/>
          </a:xfrm>
          <a:custGeom>
            <a:avLst/>
            <a:gdLst/>
            <a:ahLst/>
            <a:cxnLst/>
            <a:rect l="l" t="t" r="r" b="b"/>
            <a:pathLst>
              <a:path w="10387396" h="9238183">
                <a:moveTo>
                  <a:pt x="0" y="0"/>
                </a:moveTo>
                <a:lnTo>
                  <a:pt x="10387397" y="0"/>
                </a:lnTo>
                <a:lnTo>
                  <a:pt x="10387397" y="9238182"/>
                </a:lnTo>
                <a:lnTo>
                  <a:pt x="0" y="9238182"/>
                </a:lnTo>
                <a:lnTo>
                  <a:pt x="0" y="0"/>
                </a:lnTo>
                <a:close/>
              </a:path>
            </a:pathLst>
          </a:custGeom>
          <a:blipFill>
            <a:blip r:embed="rId2">
              <a:extLst>
                <a:ext uri="{96DAC541-7B7A-43D3-8B79-37D633B846F1}">
                  <asvg:svgBlip xmlns:asvg="http://schemas.microsoft.com/office/drawing/2016/SVG/main" xmlns="" r:embed="rId3"/>
                </a:ext>
              </a:extLst>
            </a:blip>
            <a:stretch>
              <a:fillRect b="-12439"/>
            </a:stretch>
          </a:blipFill>
        </p:spPr>
      </p:sp>
      <p:grpSp>
        <p:nvGrpSpPr>
          <p:cNvPr id="3" name="Group 3"/>
          <p:cNvGrpSpPr/>
          <p:nvPr/>
        </p:nvGrpSpPr>
        <p:grpSpPr>
          <a:xfrm>
            <a:off x="10140687" y="2110280"/>
            <a:ext cx="7118613" cy="6867429"/>
            <a:chOff x="0" y="0"/>
            <a:chExt cx="9491484" cy="9156573"/>
          </a:xfrm>
        </p:grpSpPr>
        <p:grpSp>
          <p:nvGrpSpPr>
            <p:cNvPr id="4" name="Group 4"/>
            <p:cNvGrpSpPr/>
            <p:nvPr/>
          </p:nvGrpSpPr>
          <p:grpSpPr>
            <a:xfrm>
              <a:off x="0" y="0"/>
              <a:ext cx="9491484" cy="915657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6" name="Group 6"/>
            <p:cNvGrpSpPr/>
            <p:nvPr/>
          </p:nvGrpSpPr>
          <p:grpSpPr>
            <a:xfrm>
              <a:off x="1181687" y="2028463"/>
              <a:ext cx="7128109" cy="712810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F9FBA"/>
              </a:solidFill>
            </p:spPr>
          </p:sp>
        </p:grpSp>
        <p:grpSp>
          <p:nvGrpSpPr>
            <p:cNvPr id="8" name="Group 8"/>
            <p:cNvGrpSpPr/>
            <p:nvPr/>
          </p:nvGrpSpPr>
          <p:grpSpPr>
            <a:xfrm>
              <a:off x="2498345" y="4661778"/>
              <a:ext cx="4494794" cy="449479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93DF"/>
              </a:solidFill>
            </p:spPr>
          </p:sp>
        </p:grpSp>
      </p:grpSp>
      <p:sp>
        <p:nvSpPr>
          <p:cNvPr id="10" name="AutoShape 10"/>
          <p:cNvSpPr/>
          <p:nvPr/>
        </p:nvSpPr>
        <p:spPr>
          <a:xfrm>
            <a:off x="1028700" y="5952323"/>
            <a:ext cx="6492240" cy="0"/>
          </a:xfrm>
          <a:prstGeom prst="line">
            <a:avLst/>
          </a:prstGeom>
          <a:ln w="9525" cap="flat">
            <a:solidFill>
              <a:srgbClr val="000000"/>
            </a:solidFill>
            <a:prstDash val="solid"/>
            <a:headEnd type="none" w="sm" len="sm"/>
            <a:tailEnd type="none" w="sm" len="sm"/>
          </a:ln>
        </p:spPr>
      </p:sp>
      <p:pic>
        <p:nvPicPr>
          <p:cNvPr id="11" name="Picture 11"/>
          <p:cNvPicPr>
            <a:picLocks noChangeAspect="1"/>
          </p:cNvPicPr>
          <p:nvPr/>
        </p:nvPicPr>
        <p:blipFill>
          <a:blip r:embed="rId4">
            <a:alphaModFix amt="43999"/>
          </a:blip>
          <a:srcRect/>
          <a:stretch>
            <a:fillRect/>
          </a:stretch>
        </p:blipFill>
        <p:spPr>
          <a:xfrm>
            <a:off x="12390660" y="5957085"/>
            <a:ext cx="2556497" cy="2635564"/>
          </a:xfrm>
          <a:prstGeom prst="rect">
            <a:avLst/>
          </a:prstGeom>
        </p:spPr>
      </p:pic>
      <p:pic>
        <p:nvPicPr>
          <p:cNvPr id="12" name="Picture 12"/>
          <p:cNvPicPr>
            <a:picLocks noChangeAspect="1"/>
          </p:cNvPicPr>
          <p:nvPr/>
        </p:nvPicPr>
        <p:blipFill>
          <a:blip r:embed="rId5"/>
          <a:srcRect/>
          <a:stretch>
            <a:fillRect/>
          </a:stretch>
        </p:blipFill>
        <p:spPr>
          <a:xfrm>
            <a:off x="11985975" y="292711"/>
            <a:ext cx="3365867" cy="1817568"/>
          </a:xfrm>
          <a:prstGeom prst="rect">
            <a:avLst/>
          </a:prstGeom>
        </p:spPr>
      </p:pic>
      <p:sp>
        <p:nvSpPr>
          <p:cNvPr id="13" name="TextBox 13"/>
          <p:cNvSpPr txBox="1"/>
          <p:nvPr/>
        </p:nvSpPr>
        <p:spPr>
          <a:xfrm>
            <a:off x="1599371" y="4327091"/>
            <a:ext cx="6765095" cy="1352550"/>
          </a:xfrm>
          <a:prstGeom prst="rect">
            <a:avLst/>
          </a:prstGeom>
        </p:spPr>
        <p:txBody>
          <a:bodyPr lIns="0" tIns="0" rIns="0" bIns="0" rtlCol="0" anchor="t">
            <a:spAutoFit/>
          </a:bodyPr>
          <a:lstStyle/>
          <a:p>
            <a:pPr>
              <a:lnSpc>
                <a:spcPts val="10799"/>
              </a:lnSpc>
            </a:pPr>
            <a:r>
              <a:rPr lang="en-US" sz="8999">
                <a:solidFill>
                  <a:srgbClr val="000000"/>
                </a:solidFill>
                <a:latin typeface="Muli"/>
              </a:rPr>
              <a:t>DEMO</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0" y="-2668354"/>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931211">
            <a:off x="7692966" y="-732261"/>
            <a:ext cx="4375058" cy="3521921"/>
          </a:xfrm>
          <a:custGeom>
            <a:avLst/>
            <a:gdLst/>
            <a:ahLst/>
            <a:cxnLst/>
            <a:rect l="l" t="t" r="r" b="b"/>
            <a:pathLst>
              <a:path w="4375058" h="3521921">
                <a:moveTo>
                  <a:pt x="0" y="0"/>
                </a:moveTo>
                <a:lnTo>
                  <a:pt x="4375058" y="0"/>
                </a:lnTo>
                <a:lnTo>
                  <a:pt x="4375058" y="3521922"/>
                </a:lnTo>
                <a:lnTo>
                  <a:pt x="0" y="3521922"/>
                </a:lnTo>
                <a:lnTo>
                  <a:pt x="0" y="0"/>
                </a:lnTo>
                <a:close/>
              </a:path>
            </a:pathLst>
          </a:custGeom>
          <a:blipFill>
            <a:blip r:embed="rId4"/>
            <a:stretch>
              <a:fillRect/>
            </a:stretch>
          </a:blipFill>
        </p:spPr>
      </p:sp>
      <p:sp>
        <p:nvSpPr>
          <p:cNvPr id="4" name="Freeform 4"/>
          <p:cNvSpPr/>
          <p:nvPr/>
        </p:nvSpPr>
        <p:spPr>
          <a:xfrm>
            <a:off x="14835115" y="1262516"/>
            <a:ext cx="4593985" cy="4582500"/>
          </a:xfrm>
          <a:custGeom>
            <a:avLst/>
            <a:gdLst/>
            <a:ahLst/>
            <a:cxnLst/>
            <a:rect l="l" t="t" r="r" b="b"/>
            <a:pathLst>
              <a:path w="4593985" h="4582500">
                <a:moveTo>
                  <a:pt x="0" y="0"/>
                </a:moveTo>
                <a:lnTo>
                  <a:pt x="4593985" y="0"/>
                </a:lnTo>
                <a:lnTo>
                  <a:pt x="4593985" y="4582501"/>
                </a:lnTo>
                <a:lnTo>
                  <a:pt x="0" y="4582501"/>
                </a:lnTo>
                <a:lnTo>
                  <a:pt x="0" y="0"/>
                </a:lnTo>
                <a:close/>
              </a:path>
            </a:pathLst>
          </a:custGeom>
          <a:blipFill>
            <a:blip r:embed="rId5"/>
            <a:stretch>
              <a:fillRect/>
            </a:stretch>
          </a:blipFill>
        </p:spPr>
      </p:sp>
      <p:sp>
        <p:nvSpPr>
          <p:cNvPr id="5" name="Freeform 5"/>
          <p:cNvSpPr/>
          <p:nvPr/>
        </p:nvSpPr>
        <p:spPr>
          <a:xfrm rot="-6917953">
            <a:off x="3034316" y="7821735"/>
            <a:ext cx="4277400" cy="3897781"/>
          </a:xfrm>
          <a:custGeom>
            <a:avLst/>
            <a:gdLst/>
            <a:ahLst/>
            <a:cxnLst/>
            <a:rect l="l" t="t" r="r" b="b"/>
            <a:pathLst>
              <a:path w="4277400" h="3897781">
                <a:moveTo>
                  <a:pt x="0" y="0"/>
                </a:moveTo>
                <a:lnTo>
                  <a:pt x="4277400" y="0"/>
                </a:lnTo>
                <a:lnTo>
                  <a:pt x="4277400" y="3897781"/>
                </a:lnTo>
                <a:lnTo>
                  <a:pt x="0" y="3897781"/>
                </a:lnTo>
                <a:lnTo>
                  <a:pt x="0" y="0"/>
                </a:lnTo>
                <a:close/>
              </a:path>
            </a:pathLst>
          </a:custGeom>
          <a:blipFill>
            <a:blip r:embed="rId6"/>
            <a:stretch>
              <a:fillRect/>
            </a:stretch>
          </a:blipFill>
        </p:spPr>
      </p:sp>
      <p:sp>
        <p:nvSpPr>
          <p:cNvPr id="6" name="TextBox 6"/>
          <p:cNvSpPr txBox="1"/>
          <p:nvPr/>
        </p:nvSpPr>
        <p:spPr>
          <a:xfrm>
            <a:off x="2744432" y="3748888"/>
            <a:ext cx="10209035" cy="2750535"/>
          </a:xfrm>
          <a:prstGeom prst="rect">
            <a:avLst/>
          </a:prstGeom>
        </p:spPr>
        <p:txBody>
          <a:bodyPr lIns="0" tIns="0" rIns="0" bIns="0" rtlCol="0" anchor="t">
            <a:spAutoFit/>
          </a:bodyPr>
          <a:lstStyle/>
          <a:p>
            <a:pPr>
              <a:lnSpc>
                <a:spcPts val="10997"/>
              </a:lnSpc>
            </a:pPr>
            <a:r>
              <a:rPr lang="en-US" sz="8524">
                <a:solidFill>
                  <a:srgbClr val="FFFFFF"/>
                </a:solidFill>
                <a:latin typeface="Muli"/>
              </a:rPr>
              <a:t>4. Kết luận và hướng phát triển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06438">
            <a:off x="16372348" y="5290757"/>
            <a:ext cx="2296443" cy="3178297"/>
          </a:xfrm>
          <a:custGeom>
            <a:avLst/>
            <a:gdLst/>
            <a:ahLst/>
            <a:cxnLst/>
            <a:rect l="l" t="t" r="r" b="b"/>
            <a:pathLst>
              <a:path w="2296443" h="3178297">
                <a:moveTo>
                  <a:pt x="0" y="0"/>
                </a:moveTo>
                <a:lnTo>
                  <a:pt x="2296443" y="0"/>
                </a:lnTo>
                <a:lnTo>
                  <a:pt x="2296443" y="3178297"/>
                </a:lnTo>
                <a:lnTo>
                  <a:pt x="0" y="3178297"/>
                </a:lnTo>
                <a:lnTo>
                  <a:pt x="0" y="0"/>
                </a:lnTo>
                <a:close/>
              </a:path>
            </a:pathLst>
          </a:custGeom>
          <a:blipFill>
            <a:blip r:embed="rId2"/>
            <a:stretch>
              <a:fillRect/>
            </a:stretch>
          </a:blipFill>
        </p:spPr>
      </p:sp>
      <p:sp>
        <p:nvSpPr>
          <p:cNvPr id="3" name="Freeform 3"/>
          <p:cNvSpPr/>
          <p:nvPr/>
        </p:nvSpPr>
        <p:spPr>
          <a:xfrm rot="-4512807">
            <a:off x="4522143" y="8341308"/>
            <a:ext cx="2896213" cy="2892593"/>
          </a:xfrm>
          <a:custGeom>
            <a:avLst/>
            <a:gdLst/>
            <a:ahLst/>
            <a:cxnLst/>
            <a:rect l="l" t="t" r="r" b="b"/>
            <a:pathLst>
              <a:path w="2896213" h="2892593">
                <a:moveTo>
                  <a:pt x="0" y="0"/>
                </a:moveTo>
                <a:lnTo>
                  <a:pt x="2896213" y="0"/>
                </a:lnTo>
                <a:lnTo>
                  <a:pt x="2896213" y="2892592"/>
                </a:lnTo>
                <a:lnTo>
                  <a:pt x="0" y="2892592"/>
                </a:lnTo>
                <a:lnTo>
                  <a:pt x="0" y="0"/>
                </a:lnTo>
                <a:close/>
              </a:path>
            </a:pathLst>
          </a:custGeom>
          <a:blipFill>
            <a:blip r:embed="rId3"/>
            <a:stretch>
              <a:fillRect/>
            </a:stretch>
          </a:blipFill>
        </p:spPr>
      </p:sp>
      <p:sp>
        <p:nvSpPr>
          <p:cNvPr id="4" name="Freeform 4"/>
          <p:cNvSpPr/>
          <p:nvPr/>
        </p:nvSpPr>
        <p:spPr>
          <a:xfrm>
            <a:off x="419263" y="589504"/>
            <a:ext cx="1587529" cy="1122816"/>
          </a:xfrm>
          <a:custGeom>
            <a:avLst/>
            <a:gdLst/>
            <a:ahLst/>
            <a:cxnLst/>
            <a:rect l="l" t="t" r="r" b="b"/>
            <a:pathLst>
              <a:path w="1587529" h="1122816">
                <a:moveTo>
                  <a:pt x="0" y="0"/>
                </a:moveTo>
                <a:lnTo>
                  <a:pt x="1587528" y="0"/>
                </a:lnTo>
                <a:lnTo>
                  <a:pt x="1587528" y="1122816"/>
                </a:lnTo>
                <a:lnTo>
                  <a:pt x="0" y="112281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6297413" y="31206"/>
            <a:ext cx="1990587" cy="1119705"/>
          </a:xfrm>
          <a:custGeom>
            <a:avLst/>
            <a:gdLst/>
            <a:ahLst/>
            <a:cxnLst/>
            <a:rect l="l" t="t" r="r" b="b"/>
            <a:pathLst>
              <a:path w="1990587" h="1119705">
                <a:moveTo>
                  <a:pt x="0" y="0"/>
                </a:moveTo>
                <a:lnTo>
                  <a:pt x="1990587" y="0"/>
                </a:lnTo>
                <a:lnTo>
                  <a:pt x="1990587" y="1119706"/>
                </a:lnTo>
                <a:lnTo>
                  <a:pt x="0" y="1119706"/>
                </a:lnTo>
                <a:lnTo>
                  <a:pt x="0" y="0"/>
                </a:lnTo>
                <a:close/>
              </a:path>
            </a:pathLst>
          </a:custGeom>
          <a:blipFill>
            <a:blip r:embed="rId6"/>
            <a:stretch>
              <a:fillRect t="-70009" b="-70009"/>
            </a:stretch>
          </a:blipFill>
        </p:spPr>
      </p:sp>
      <p:sp>
        <p:nvSpPr>
          <p:cNvPr id="6" name="TextBox 6"/>
          <p:cNvSpPr txBox="1"/>
          <p:nvPr/>
        </p:nvSpPr>
        <p:spPr>
          <a:xfrm>
            <a:off x="1605657" y="2357306"/>
            <a:ext cx="15076685" cy="5661026"/>
          </a:xfrm>
          <a:prstGeom prst="rect">
            <a:avLst/>
          </a:prstGeom>
        </p:spPr>
        <p:txBody>
          <a:bodyPr lIns="0" tIns="0" rIns="0" bIns="0" rtlCol="0" anchor="t">
            <a:spAutoFit/>
          </a:bodyPr>
          <a:lstStyle/>
          <a:p>
            <a:pPr>
              <a:lnSpc>
                <a:spcPts val="6299"/>
              </a:lnSpc>
            </a:pPr>
            <a:r>
              <a:rPr lang="en-US" sz="4500">
                <a:solidFill>
                  <a:srgbClr val="000000"/>
                </a:solidFill>
                <a:latin typeface="Muli"/>
              </a:rPr>
              <a:t>Kết quả đạt được </a:t>
            </a:r>
          </a:p>
          <a:p>
            <a:pPr>
              <a:lnSpc>
                <a:spcPts val="4389"/>
              </a:lnSpc>
            </a:pPr>
            <a:endParaRPr lang="en-US" sz="4500">
              <a:solidFill>
                <a:srgbClr val="000000"/>
              </a:solidFill>
              <a:latin typeface="Muli"/>
            </a:endParaRPr>
          </a:p>
          <a:p>
            <a:pPr marL="755651" lvl="1" indent="-377825">
              <a:lnSpc>
                <a:spcPts val="4900"/>
              </a:lnSpc>
              <a:buFont typeface="Arial"/>
              <a:buChar char="•"/>
            </a:pPr>
            <a:r>
              <a:rPr lang="en-US" sz="3500">
                <a:solidFill>
                  <a:srgbClr val="000000"/>
                </a:solidFill>
                <a:latin typeface="Muli"/>
              </a:rPr>
              <a:t>Xây dụng được chương trình nhận dạng hành động con người với mạng tích chập CNN kết hợp với LSTM.</a:t>
            </a:r>
          </a:p>
          <a:p>
            <a:pPr>
              <a:lnSpc>
                <a:spcPts val="4900"/>
              </a:lnSpc>
            </a:pPr>
            <a:endParaRPr lang="en-US" sz="3500">
              <a:solidFill>
                <a:srgbClr val="000000"/>
              </a:solidFill>
              <a:latin typeface="Muli"/>
            </a:endParaRPr>
          </a:p>
          <a:p>
            <a:pPr marL="755651" lvl="1" indent="-377825">
              <a:lnSpc>
                <a:spcPts val="4900"/>
              </a:lnSpc>
              <a:buFont typeface="Arial"/>
              <a:buChar char="•"/>
            </a:pPr>
            <a:r>
              <a:rPr lang="en-US" sz="3500">
                <a:solidFill>
                  <a:srgbClr val="000000"/>
                </a:solidFill>
                <a:latin typeface="Muli"/>
              </a:rPr>
              <a:t>Giải pháp này đem lại nhiều ưu điểm như : Nhận dạng hành động từ nhiều góc độ khác nhau, không cần chuỗi hành động hoàn chỉnh, nhận dạng chính xác hơn, trích xuất được nhiều đặc trưng hành động.</a:t>
            </a:r>
          </a:p>
          <a:p>
            <a:pPr>
              <a:lnSpc>
                <a:spcPts val="4900"/>
              </a:lnSpc>
              <a:spcBef>
                <a:spcPct val="0"/>
              </a:spcBef>
            </a:pPr>
            <a:endParaRPr lang="en-US" sz="3500">
              <a:solidFill>
                <a:srgbClr val="000000"/>
              </a:solidFill>
              <a:latin typeface="Mul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50890" y="-150338"/>
            <a:ext cx="1821739" cy="1757458"/>
            <a:chOff x="0" y="0"/>
            <a:chExt cx="2428986" cy="2343278"/>
          </a:xfrm>
        </p:grpSpPr>
        <p:grpSp>
          <p:nvGrpSpPr>
            <p:cNvPr id="3" name="Group 3"/>
            <p:cNvGrpSpPr/>
            <p:nvPr/>
          </p:nvGrpSpPr>
          <p:grpSpPr>
            <a:xfrm>
              <a:off x="0" y="0"/>
              <a:ext cx="2428986" cy="234327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302408" y="519108"/>
              <a:ext cx="1824169" cy="182416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F9FBA"/>
              </a:solidFill>
            </p:spPr>
          </p:sp>
        </p:grpSp>
        <p:grpSp>
          <p:nvGrpSpPr>
            <p:cNvPr id="7" name="Group 7"/>
            <p:cNvGrpSpPr/>
            <p:nvPr/>
          </p:nvGrpSpPr>
          <p:grpSpPr>
            <a:xfrm>
              <a:off x="639357" y="1193006"/>
              <a:ext cx="1150272" cy="115027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E93DF"/>
              </a:solidFill>
            </p:spPr>
          </p:sp>
        </p:grpSp>
      </p:grpSp>
      <p:sp>
        <p:nvSpPr>
          <p:cNvPr id="9" name="Freeform 9"/>
          <p:cNvSpPr/>
          <p:nvPr/>
        </p:nvSpPr>
        <p:spPr>
          <a:xfrm rot="-5400000">
            <a:off x="7665781" y="1837829"/>
            <a:ext cx="3505727" cy="18837288"/>
          </a:xfrm>
          <a:custGeom>
            <a:avLst/>
            <a:gdLst/>
            <a:ahLst/>
            <a:cxnLst/>
            <a:rect l="l" t="t" r="r" b="b"/>
            <a:pathLst>
              <a:path w="3505727" h="18837288">
                <a:moveTo>
                  <a:pt x="0" y="0"/>
                </a:moveTo>
                <a:lnTo>
                  <a:pt x="3505727" y="0"/>
                </a:lnTo>
                <a:lnTo>
                  <a:pt x="3505727" y="18837288"/>
                </a:lnTo>
                <a:lnTo>
                  <a:pt x="0" y="18837288"/>
                </a:lnTo>
                <a:lnTo>
                  <a:pt x="0" y="0"/>
                </a:lnTo>
                <a:close/>
              </a:path>
            </a:pathLst>
          </a:custGeom>
          <a:blipFill>
            <a:blip r:embed="rId3">
              <a:extLst>
                <a:ext uri="{96DAC541-7B7A-43D3-8B79-37D633B846F1}">
                  <asvg:svgBlip xmlns:asvg="http://schemas.microsoft.com/office/drawing/2016/SVG/main" xmlns="" r:embed="rId4"/>
                </a:ext>
              </a:extLst>
            </a:blip>
            <a:stretch>
              <a:fillRect l="-157597" r="-279731"/>
            </a:stretch>
          </a:blipFill>
        </p:spPr>
      </p:sp>
      <p:sp>
        <p:nvSpPr>
          <p:cNvPr id="10" name="Freeform 10"/>
          <p:cNvSpPr/>
          <p:nvPr/>
        </p:nvSpPr>
        <p:spPr>
          <a:xfrm>
            <a:off x="1238947" y="728391"/>
            <a:ext cx="956374" cy="1109717"/>
          </a:xfrm>
          <a:custGeom>
            <a:avLst/>
            <a:gdLst/>
            <a:ahLst/>
            <a:cxnLst/>
            <a:rect l="l" t="t" r="r" b="b"/>
            <a:pathLst>
              <a:path w="956374" h="1109717">
                <a:moveTo>
                  <a:pt x="0" y="0"/>
                </a:moveTo>
                <a:lnTo>
                  <a:pt x="956375" y="0"/>
                </a:lnTo>
                <a:lnTo>
                  <a:pt x="956375" y="1109717"/>
                </a:lnTo>
                <a:lnTo>
                  <a:pt x="0" y="110971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362051" y="7390365"/>
            <a:ext cx="2079186" cy="2268953"/>
          </a:xfrm>
          <a:custGeom>
            <a:avLst/>
            <a:gdLst/>
            <a:ahLst/>
            <a:cxnLst/>
            <a:rect l="l" t="t" r="r" b="b"/>
            <a:pathLst>
              <a:path w="2079186" h="2268953">
                <a:moveTo>
                  <a:pt x="0" y="0"/>
                </a:moveTo>
                <a:lnTo>
                  <a:pt x="2079185" y="0"/>
                </a:lnTo>
                <a:lnTo>
                  <a:pt x="2079185" y="2268953"/>
                </a:lnTo>
                <a:lnTo>
                  <a:pt x="0" y="2268953"/>
                </a:lnTo>
                <a:lnTo>
                  <a:pt x="0" y="0"/>
                </a:lnTo>
                <a:close/>
              </a:path>
            </a:pathLst>
          </a:custGeom>
          <a:blipFill>
            <a:blip r:embed="rId7">
              <a:alphaModFix amt="25000"/>
              <a:extLst>
                <a:ext uri="{96DAC541-7B7A-43D3-8B79-37D633B846F1}">
                  <asvg:svgBlip xmlns:asvg="http://schemas.microsoft.com/office/drawing/2016/SVG/main" xmlns="" r:embed="rId8"/>
                </a:ext>
              </a:extLst>
            </a:blip>
            <a:stretch>
              <a:fillRect/>
            </a:stretch>
          </a:blipFill>
        </p:spPr>
      </p:sp>
      <p:sp>
        <p:nvSpPr>
          <p:cNvPr id="12" name="TextBox 12"/>
          <p:cNvSpPr txBox="1"/>
          <p:nvPr/>
        </p:nvSpPr>
        <p:spPr>
          <a:xfrm>
            <a:off x="1985074" y="2505933"/>
            <a:ext cx="15076685" cy="4489450"/>
          </a:xfrm>
          <a:prstGeom prst="rect">
            <a:avLst/>
          </a:prstGeom>
        </p:spPr>
        <p:txBody>
          <a:bodyPr lIns="0" tIns="0" rIns="0" bIns="0" rtlCol="0" anchor="t">
            <a:spAutoFit/>
          </a:bodyPr>
          <a:lstStyle/>
          <a:p>
            <a:pPr>
              <a:lnSpc>
                <a:spcPts val="6299"/>
              </a:lnSpc>
            </a:pPr>
            <a:r>
              <a:rPr lang="en-US" sz="4500">
                <a:solidFill>
                  <a:srgbClr val="000000"/>
                </a:solidFill>
                <a:latin typeface="Muli"/>
              </a:rPr>
              <a:t>Bên cạnh những thuận lợi vần còn một số hạn chế</a:t>
            </a:r>
          </a:p>
          <a:p>
            <a:pPr marL="2266952" lvl="3" indent="-566738">
              <a:lnSpc>
                <a:spcPts val="4900"/>
              </a:lnSpc>
              <a:buFont typeface="Arial"/>
              <a:buChar char="￭"/>
            </a:pPr>
            <a:r>
              <a:rPr lang="en-US" sz="3500">
                <a:solidFill>
                  <a:srgbClr val="000000"/>
                </a:solidFill>
                <a:latin typeface="Muli"/>
              </a:rPr>
              <a:t>Mất thông tin thời gian</a:t>
            </a:r>
          </a:p>
          <a:p>
            <a:pPr marL="2266952" lvl="3" indent="-566738">
              <a:lnSpc>
                <a:spcPts val="4900"/>
              </a:lnSpc>
              <a:buFont typeface="Arial"/>
              <a:buChar char="￭"/>
            </a:pPr>
            <a:r>
              <a:rPr lang="en-US" sz="3500">
                <a:solidFill>
                  <a:srgbClr val="000000"/>
                </a:solidFill>
                <a:latin typeface="Muli"/>
              </a:rPr>
              <a:t>Giới hạn của dữ liệu chuỗi thời gian</a:t>
            </a:r>
          </a:p>
          <a:p>
            <a:pPr marL="2266952" lvl="3" indent="-566738">
              <a:lnSpc>
                <a:spcPts val="4900"/>
              </a:lnSpc>
              <a:buFont typeface="Arial"/>
              <a:buChar char="￭"/>
            </a:pPr>
            <a:r>
              <a:rPr lang="en-US" sz="3500">
                <a:solidFill>
                  <a:srgbClr val="000000"/>
                </a:solidFill>
                <a:latin typeface="Muli"/>
              </a:rPr>
              <a:t>Độ phức tạp và yêu cầu tài nguyên tính toán cao</a:t>
            </a:r>
          </a:p>
          <a:p>
            <a:pPr marL="2266952" lvl="3" indent="-566738">
              <a:lnSpc>
                <a:spcPts val="4900"/>
              </a:lnSpc>
              <a:buFont typeface="Arial"/>
              <a:buChar char="￭"/>
            </a:pPr>
            <a:r>
              <a:rPr lang="en-US" sz="3500">
                <a:solidFill>
                  <a:srgbClr val="000000"/>
                </a:solidFill>
                <a:latin typeface="Muli"/>
              </a:rPr>
              <a:t>Khó khăn trong việc diễn giải mô hình</a:t>
            </a:r>
          </a:p>
          <a:p>
            <a:pPr marL="2266952" lvl="3" indent="-566738">
              <a:lnSpc>
                <a:spcPts val="4900"/>
              </a:lnSpc>
              <a:buFont typeface="Arial"/>
              <a:buChar char="￭"/>
            </a:pPr>
            <a:r>
              <a:rPr lang="en-US" sz="3500">
                <a:solidFill>
                  <a:srgbClr val="000000"/>
                </a:solidFill>
                <a:latin typeface="Muli"/>
              </a:rPr>
              <a:t>Cần dữ liệu huấn luyện lớn</a:t>
            </a:r>
          </a:p>
          <a:p>
            <a:pPr>
              <a:lnSpc>
                <a:spcPts val="4900"/>
              </a:lnSpc>
              <a:spcBef>
                <a:spcPct val="0"/>
              </a:spcBef>
            </a:pPr>
            <a:endParaRPr lang="en-US" sz="3500">
              <a:solidFill>
                <a:srgbClr val="000000"/>
              </a:solidFill>
              <a:latin typeface="Muli"/>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7577408" y="2084356"/>
            <a:ext cx="3403502" cy="18288000"/>
          </a:xfrm>
          <a:custGeom>
            <a:avLst/>
            <a:gdLst/>
            <a:ahLst/>
            <a:cxnLst/>
            <a:rect l="l" t="t" r="r" b="b"/>
            <a:pathLst>
              <a:path w="3403502" h="18288000">
                <a:moveTo>
                  <a:pt x="0" y="0"/>
                </a:moveTo>
                <a:lnTo>
                  <a:pt x="3403502" y="0"/>
                </a:lnTo>
                <a:lnTo>
                  <a:pt x="3403502" y="18288000"/>
                </a:lnTo>
                <a:lnTo>
                  <a:pt x="0" y="18288000"/>
                </a:lnTo>
                <a:lnTo>
                  <a:pt x="0" y="0"/>
                </a:lnTo>
                <a:close/>
              </a:path>
            </a:pathLst>
          </a:custGeom>
          <a:blipFill>
            <a:blip r:embed="rId2">
              <a:extLst>
                <a:ext uri="{96DAC541-7B7A-43D3-8B79-37D633B846F1}">
                  <asvg:svgBlip xmlns:asvg="http://schemas.microsoft.com/office/drawing/2016/SVG/main" xmlns="" r:embed="rId3"/>
                </a:ext>
              </a:extLst>
            </a:blip>
            <a:stretch>
              <a:fillRect l="-157597" r="-279731"/>
            </a:stretch>
          </a:blipFill>
        </p:spPr>
      </p:sp>
      <p:sp>
        <p:nvSpPr>
          <p:cNvPr id="3" name="Freeform 3"/>
          <p:cNvSpPr/>
          <p:nvPr/>
        </p:nvSpPr>
        <p:spPr>
          <a:xfrm rot="2700000">
            <a:off x="16289340" y="736036"/>
            <a:ext cx="1195129" cy="1264079"/>
          </a:xfrm>
          <a:custGeom>
            <a:avLst/>
            <a:gdLst/>
            <a:ahLst/>
            <a:cxnLst/>
            <a:rect l="l" t="t" r="r" b="b"/>
            <a:pathLst>
              <a:path w="1195129" h="1264079">
                <a:moveTo>
                  <a:pt x="0" y="0"/>
                </a:moveTo>
                <a:lnTo>
                  <a:pt x="1195129" y="0"/>
                </a:lnTo>
                <a:lnTo>
                  <a:pt x="1195129" y="1264079"/>
                </a:lnTo>
                <a:lnTo>
                  <a:pt x="0" y="126407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725103" y="928091"/>
            <a:ext cx="1605844" cy="1532851"/>
          </a:xfrm>
          <a:custGeom>
            <a:avLst/>
            <a:gdLst/>
            <a:ahLst/>
            <a:cxnLst/>
            <a:rect l="l" t="t" r="r" b="b"/>
            <a:pathLst>
              <a:path w="1605844" h="1532851">
                <a:moveTo>
                  <a:pt x="0" y="0"/>
                </a:moveTo>
                <a:lnTo>
                  <a:pt x="1605844" y="0"/>
                </a:lnTo>
                <a:lnTo>
                  <a:pt x="1605844" y="1532851"/>
                </a:lnTo>
                <a:lnTo>
                  <a:pt x="0" y="153285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3295328" y="6908121"/>
            <a:ext cx="1774382" cy="1999725"/>
          </a:xfrm>
          <a:custGeom>
            <a:avLst/>
            <a:gdLst/>
            <a:ahLst/>
            <a:cxnLst/>
            <a:rect l="l" t="t" r="r" b="b"/>
            <a:pathLst>
              <a:path w="1774382" h="1999725">
                <a:moveTo>
                  <a:pt x="0" y="0"/>
                </a:moveTo>
                <a:lnTo>
                  <a:pt x="1774382" y="0"/>
                </a:lnTo>
                <a:lnTo>
                  <a:pt x="1774382" y="1999726"/>
                </a:lnTo>
                <a:lnTo>
                  <a:pt x="0" y="1999726"/>
                </a:lnTo>
                <a:lnTo>
                  <a:pt x="0" y="0"/>
                </a:lnTo>
                <a:close/>
              </a:path>
            </a:pathLst>
          </a:custGeom>
          <a:blipFill>
            <a:blip r:embed="rId8"/>
            <a:stretch>
              <a:fillRect/>
            </a:stretch>
          </a:blipFill>
        </p:spPr>
      </p:sp>
      <p:sp>
        <p:nvSpPr>
          <p:cNvPr id="6" name="TextBox 6"/>
          <p:cNvSpPr txBox="1"/>
          <p:nvPr/>
        </p:nvSpPr>
        <p:spPr>
          <a:xfrm>
            <a:off x="2893962" y="1694517"/>
            <a:ext cx="4351497" cy="685800"/>
          </a:xfrm>
          <a:prstGeom prst="rect">
            <a:avLst/>
          </a:prstGeom>
        </p:spPr>
        <p:txBody>
          <a:bodyPr lIns="0" tIns="0" rIns="0" bIns="0" rtlCol="0" anchor="t">
            <a:spAutoFit/>
          </a:bodyPr>
          <a:lstStyle/>
          <a:p>
            <a:pPr>
              <a:lnSpc>
                <a:spcPts val="5400"/>
              </a:lnSpc>
            </a:pPr>
            <a:r>
              <a:rPr lang="en-US" sz="4500" spc="-67">
                <a:solidFill>
                  <a:srgbClr val="000000"/>
                </a:solidFill>
                <a:latin typeface="Muli"/>
              </a:rPr>
              <a:t>Hướng phát triển</a:t>
            </a:r>
          </a:p>
        </p:txBody>
      </p:sp>
      <p:sp>
        <p:nvSpPr>
          <p:cNvPr id="7" name="TextBox 7"/>
          <p:cNvSpPr txBox="1"/>
          <p:nvPr/>
        </p:nvSpPr>
        <p:spPr>
          <a:xfrm>
            <a:off x="1985089" y="3586389"/>
            <a:ext cx="14317823" cy="1825625"/>
          </a:xfrm>
          <a:prstGeom prst="rect">
            <a:avLst/>
          </a:prstGeom>
        </p:spPr>
        <p:txBody>
          <a:bodyPr lIns="0" tIns="0" rIns="0" bIns="0" rtlCol="0" anchor="t">
            <a:spAutoFit/>
          </a:bodyPr>
          <a:lstStyle/>
          <a:p>
            <a:pPr marL="755649" lvl="1" indent="-377824" algn="just">
              <a:lnSpc>
                <a:spcPts val="4899"/>
              </a:lnSpc>
              <a:buFont typeface="Arial"/>
              <a:buChar char="•"/>
            </a:pPr>
            <a:r>
              <a:rPr lang="en-US" sz="3499">
                <a:solidFill>
                  <a:srgbClr val="000000"/>
                </a:solidFill>
                <a:latin typeface="Muli"/>
              </a:rPr>
              <a:t>   Nhóm sẽ tinh chỉnh mô hình để tối ưu kết quả </a:t>
            </a:r>
          </a:p>
          <a:p>
            <a:pPr marL="755649" lvl="1" indent="-377824" algn="just">
              <a:lnSpc>
                <a:spcPts val="4899"/>
              </a:lnSpc>
              <a:buFont typeface="Arial"/>
              <a:buChar char="•"/>
            </a:pPr>
            <a:r>
              <a:rPr lang="en-US" sz="3499">
                <a:solidFill>
                  <a:srgbClr val="000000"/>
                </a:solidFill>
                <a:latin typeface="Muli"/>
              </a:rPr>
              <a:t>   Thử nghiệm với các phươg pháp khác</a:t>
            </a:r>
          </a:p>
          <a:p>
            <a:pPr marL="755649" lvl="1" indent="-377824" algn="just">
              <a:lnSpc>
                <a:spcPts val="4899"/>
              </a:lnSpc>
              <a:buFont typeface="Arial"/>
              <a:buChar char="•"/>
            </a:pPr>
            <a:r>
              <a:rPr lang="en-US" sz="3499">
                <a:solidFill>
                  <a:srgbClr val="000000"/>
                </a:solidFill>
                <a:latin typeface="Muli"/>
              </a:rPr>
              <a:t>   Tương lai sẽ ứng dụng chương trình vào một số hệ thống thực tế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0D2EF"/>
        </a:solidFill>
        <a:effectLst/>
      </p:bgPr>
    </p:bg>
    <p:spTree>
      <p:nvGrpSpPr>
        <p:cNvPr id="1" name=""/>
        <p:cNvGrpSpPr/>
        <p:nvPr/>
      </p:nvGrpSpPr>
      <p:grpSpPr>
        <a:xfrm>
          <a:off x="0" y="0"/>
          <a:ext cx="0" cy="0"/>
          <a:chOff x="0" y="0"/>
          <a:chExt cx="0" cy="0"/>
        </a:xfrm>
      </p:grpSpPr>
      <p:sp>
        <p:nvSpPr>
          <p:cNvPr id="2" name="Freeform 2"/>
          <p:cNvSpPr/>
          <p:nvPr/>
        </p:nvSpPr>
        <p:spPr>
          <a:xfrm>
            <a:off x="7231352" y="2269668"/>
            <a:ext cx="3825295" cy="4114800"/>
          </a:xfrm>
          <a:custGeom>
            <a:avLst/>
            <a:gdLst/>
            <a:ahLst/>
            <a:cxnLst/>
            <a:rect l="l" t="t" r="r" b="b"/>
            <a:pathLst>
              <a:path w="3825295" h="4114800">
                <a:moveTo>
                  <a:pt x="0" y="0"/>
                </a:moveTo>
                <a:lnTo>
                  <a:pt x="3825296" y="0"/>
                </a:lnTo>
                <a:lnTo>
                  <a:pt x="3825296"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3" name="Picture 3"/>
          <p:cNvPicPr>
            <a:picLocks noChangeAspect="1"/>
          </p:cNvPicPr>
          <p:nvPr/>
        </p:nvPicPr>
        <p:blipFill>
          <a:blip r:embed="rId4">
            <a:alphaModFix amt="13000"/>
          </a:blip>
          <a:srcRect/>
          <a:stretch>
            <a:fillRect/>
          </a:stretch>
        </p:blipFill>
        <p:spPr>
          <a:xfrm>
            <a:off x="1789094" y="1232039"/>
            <a:ext cx="14437895" cy="8229600"/>
          </a:xfrm>
          <a:prstGeom prst="rect">
            <a:avLst/>
          </a:prstGeom>
        </p:spPr>
      </p:pic>
      <p:pic>
        <p:nvPicPr>
          <p:cNvPr id="4" name="Picture 4"/>
          <p:cNvPicPr>
            <a:picLocks noChangeAspect="1"/>
          </p:cNvPicPr>
          <p:nvPr/>
        </p:nvPicPr>
        <p:blipFill>
          <a:blip r:embed="rId5">
            <a:alphaModFix amt="30000"/>
          </a:blip>
          <a:srcRect/>
          <a:stretch>
            <a:fillRect/>
          </a:stretch>
        </p:blipFill>
        <p:spPr>
          <a:xfrm>
            <a:off x="10167498" y="6548214"/>
            <a:ext cx="258937" cy="258937"/>
          </a:xfrm>
          <a:prstGeom prst="rect">
            <a:avLst/>
          </a:prstGeom>
        </p:spPr>
      </p:pic>
      <p:pic>
        <p:nvPicPr>
          <p:cNvPr id="5" name="Picture 5"/>
          <p:cNvPicPr>
            <a:picLocks noChangeAspect="1"/>
          </p:cNvPicPr>
          <p:nvPr/>
        </p:nvPicPr>
        <p:blipFill>
          <a:blip r:embed="rId5">
            <a:alphaModFix amt="30000"/>
          </a:blip>
          <a:srcRect/>
          <a:stretch>
            <a:fillRect/>
          </a:stretch>
        </p:blipFill>
        <p:spPr>
          <a:xfrm>
            <a:off x="9144000" y="6548214"/>
            <a:ext cx="324698" cy="324698"/>
          </a:xfrm>
          <a:prstGeom prst="rect">
            <a:avLst/>
          </a:prstGeom>
        </p:spPr>
      </p:pic>
      <p:pic>
        <p:nvPicPr>
          <p:cNvPr id="6" name="Picture 6"/>
          <p:cNvPicPr>
            <a:picLocks noChangeAspect="1"/>
          </p:cNvPicPr>
          <p:nvPr/>
        </p:nvPicPr>
        <p:blipFill>
          <a:blip r:embed="rId5">
            <a:alphaModFix amt="30000"/>
          </a:blip>
          <a:srcRect/>
          <a:stretch>
            <a:fillRect/>
          </a:stretch>
        </p:blipFill>
        <p:spPr>
          <a:xfrm>
            <a:off x="8204756" y="6588603"/>
            <a:ext cx="243919" cy="243919"/>
          </a:xfrm>
          <a:prstGeom prst="rect">
            <a:avLst/>
          </a:prstGeom>
        </p:spPr>
      </p:pic>
      <p:sp>
        <p:nvSpPr>
          <p:cNvPr id="7" name="TextBox 7"/>
          <p:cNvSpPr txBox="1"/>
          <p:nvPr/>
        </p:nvSpPr>
        <p:spPr>
          <a:xfrm>
            <a:off x="2882582" y="7487776"/>
            <a:ext cx="12522836" cy="1111250"/>
          </a:xfrm>
          <a:prstGeom prst="rect">
            <a:avLst/>
          </a:prstGeom>
        </p:spPr>
        <p:txBody>
          <a:bodyPr lIns="0" tIns="0" rIns="0" bIns="0" rtlCol="0" anchor="t">
            <a:spAutoFit/>
          </a:bodyPr>
          <a:lstStyle/>
          <a:p>
            <a:pPr algn="ctr">
              <a:lnSpc>
                <a:spcPts val="9100"/>
              </a:lnSpc>
              <a:spcBef>
                <a:spcPct val="0"/>
              </a:spcBef>
            </a:pPr>
            <a:r>
              <a:rPr lang="en-US" sz="6500">
                <a:solidFill>
                  <a:srgbClr val="000000"/>
                </a:solidFill>
                <a:latin typeface="Muli Bold"/>
              </a:rPr>
              <a:t>CẢM ƠN THẦY ĐÃ LẮNG NGHE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955609" y="1085729"/>
            <a:ext cx="10387396" cy="8296034"/>
          </a:xfrm>
          <a:custGeom>
            <a:avLst/>
            <a:gdLst/>
            <a:ahLst/>
            <a:cxnLst/>
            <a:rect l="l" t="t" r="r" b="b"/>
            <a:pathLst>
              <a:path w="10387396" h="8296034">
                <a:moveTo>
                  <a:pt x="0" y="0"/>
                </a:moveTo>
                <a:lnTo>
                  <a:pt x="10387396" y="0"/>
                </a:lnTo>
                <a:lnTo>
                  <a:pt x="10387396" y="8296034"/>
                </a:lnTo>
                <a:lnTo>
                  <a:pt x="0" y="8296034"/>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b="-25209"/>
            </a:stretch>
          </a:blipFill>
        </p:spPr>
      </p:sp>
      <p:sp>
        <p:nvSpPr>
          <p:cNvPr id="3" name="Freeform 3"/>
          <p:cNvSpPr/>
          <p:nvPr/>
        </p:nvSpPr>
        <p:spPr>
          <a:xfrm rot="1582624">
            <a:off x="2512607" y="6652136"/>
            <a:ext cx="4753728" cy="2798757"/>
          </a:xfrm>
          <a:custGeom>
            <a:avLst/>
            <a:gdLst/>
            <a:ahLst/>
            <a:cxnLst/>
            <a:rect l="l" t="t" r="r" b="b"/>
            <a:pathLst>
              <a:path w="4753728" h="2798757">
                <a:moveTo>
                  <a:pt x="0" y="0"/>
                </a:moveTo>
                <a:lnTo>
                  <a:pt x="4753728" y="0"/>
                </a:lnTo>
                <a:lnTo>
                  <a:pt x="4753728" y="2798757"/>
                </a:lnTo>
                <a:lnTo>
                  <a:pt x="0" y="2798757"/>
                </a:lnTo>
                <a:lnTo>
                  <a:pt x="0" y="0"/>
                </a:lnTo>
                <a:close/>
              </a:path>
            </a:pathLst>
          </a:custGeom>
          <a:blipFill>
            <a:blip r:embed="rId4"/>
            <a:stretch>
              <a:fillRect/>
            </a:stretch>
          </a:blipFill>
        </p:spPr>
      </p:sp>
      <p:sp>
        <p:nvSpPr>
          <p:cNvPr id="4" name="Freeform 4"/>
          <p:cNvSpPr/>
          <p:nvPr/>
        </p:nvSpPr>
        <p:spPr>
          <a:xfrm rot="-1306438">
            <a:off x="16403633" y="1333121"/>
            <a:ext cx="2296443" cy="3178297"/>
          </a:xfrm>
          <a:custGeom>
            <a:avLst/>
            <a:gdLst/>
            <a:ahLst/>
            <a:cxnLst/>
            <a:rect l="l" t="t" r="r" b="b"/>
            <a:pathLst>
              <a:path w="2296443" h="3178297">
                <a:moveTo>
                  <a:pt x="0" y="0"/>
                </a:moveTo>
                <a:lnTo>
                  <a:pt x="2296442" y="0"/>
                </a:lnTo>
                <a:lnTo>
                  <a:pt x="2296442" y="3178298"/>
                </a:lnTo>
                <a:lnTo>
                  <a:pt x="0" y="3178298"/>
                </a:lnTo>
                <a:lnTo>
                  <a:pt x="0" y="0"/>
                </a:lnTo>
                <a:close/>
              </a:path>
            </a:pathLst>
          </a:custGeom>
          <a:blipFill>
            <a:blip r:embed="rId5"/>
            <a:stretch>
              <a:fillRect/>
            </a:stretch>
          </a:blipFill>
        </p:spPr>
      </p:sp>
      <p:sp>
        <p:nvSpPr>
          <p:cNvPr id="5" name="TextBox 5"/>
          <p:cNvSpPr txBox="1"/>
          <p:nvPr/>
        </p:nvSpPr>
        <p:spPr>
          <a:xfrm>
            <a:off x="185581" y="3684440"/>
            <a:ext cx="5692610" cy="2057400"/>
          </a:xfrm>
          <a:prstGeom prst="rect">
            <a:avLst/>
          </a:prstGeom>
        </p:spPr>
        <p:txBody>
          <a:bodyPr lIns="0" tIns="0" rIns="0" bIns="0" rtlCol="0" anchor="t">
            <a:spAutoFit/>
          </a:bodyPr>
          <a:lstStyle/>
          <a:p>
            <a:pPr marL="0" lvl="0" indent="0" algn="ctr">
              <a:lnSpc>
                <a:spcPts val="8129"/>
              </a:lnSpc>
              <a:spcBef>
                <a:spcPct val="0"/>
              </a:spcBef>
            </a:pPr>
            <a:r>
              <a:rPr lang="en-US" sz="6774">
                <a:solidFill>
                  <a:srgbClr val="010101"/>
                </a:solidFill>
                <a:latin typeface="Muli"/>
              </a:rPr>
              <a:t>Nội dung chính</a:t>
            </a:r>
          </a:p>
        </p:txBody>
      </p:sp>
      <p:sp>
        <p:nvSpPr>
          <p:cNvPr id="6" name="TextBox 6"/>
          <p:cNvSpPr txBox="1"/>
          <p:nvPr/>
        </p:nvSpPr>
        <p:spPr>
          <a:xfrm>
            <a:off x="7010400" y="2164721"/>
            <a:ext cx="6491694" cy="743858"/>
          </a:xfrm>
          <a:prstGeom prst="rect">
            <a:avLst/>
          </a:prstGeom>
        </p:spPr>
        <p:txBody>
          <a:bodyPr wrap="square" lIns="0" tIns="0" rIns="0" bIns="0" rtlCol="0" anchor="t">
            <a:spAutoFit/>
          </a:bodyPr>
          <a:lstStyle/>
          <a:p>
            <a:pPr marL="485775" lvl="1">
              <a:lnSpc>
                <a:spcPts val="6299"/>
              </a:lnSpc>
              <a:spcBef>
                <a:spcPct val="0"/>
              </a:spcBef>
            </a:pPr>
            <a:r>
              <a:rPr lang="en-US" sz="4500" dirty="0" smtClean="0">
                <a:solidFill>
                  <a:srgbClr val="000000"/>
                </a:solidFill>
                <a:latin typeface="Muli"/>
              </a:rPr>
              <a:t>1. </a:t>
            </a:r>
            <a:r>
              <a:rPr lang="en-US" sz="4500" dirty="0" err="1" smtClean="0">
                <a:solidFill>
                  <a:srgbClr val="000000"/>
                </a:solidFill>
                <a:latin typeface="Muli"/>
              </a:rPr>
              <a:t>Giới</a:t>
            </a:r>
            <a:r>
              <a:rPr lang="en-US" sz="4500" dirty="0" smtClean="0">
                <a:solidFill>
                  <a:srgbClr val="000000"/>
                </a:solidFill>
                <a:latin typeface="Muli"/>
              </a:rPr>
              <a:t> </a:t>
            </a:r>
            <a:r>
              <a:rPr lang="en-US" sz="4500" dirty="0" err="1">
                <a:solidFill>
                  <a:srgbClr val="000000"/>
                </a:solidFill>
                <a:latin typeface="Muli"/>
              </a:rPr>
              <a:t>thiệu</a:t>
            </a:r>
            <a:endParaRPr lang="en-US" sz="4500" dirty="0">
              <a:solidFill>
                <a:srgbClr val="000000"/>
              </a:solidFill>
              <a:latin typeface="Muli"/>
            </a:endParaRPr>
          </a:p>
        </p:txBody>
      </p:sp>
      <p:sp>
        <p:nvSpPr>
          <p:cNvPr id="7" name="TextBox 7"/>
          <p:cNvSpPr txBox="1"/>
          <p:nvPr/>
        </p:nvSpPr>
        <p:spPr>
          <a:xfrm>
            <a:off x="6411127" y="3629106"/>
            <a:ext cx="6623685" cy="807913"/>
          </a:xfrm>
          <a:prstGeom prst="rect">
            <a:avLst/>
          </a:prstGeom>
        </p:spPr>
        <p:txBody>
          <a:bodyPr wrap="square" lIns="0" tIns="0" rIns="0" bIns="0" rtlCol="0" anchor="t">
            <a:spAutoFit/>
          </a:bodyPr>
          <a:lstStyle/>
          <a:p>
            <a:pPr algn="ctr">
              <a:lnSpc>
                <a:spcPts val="6299"/>
              </a:lnSpc>
              <a:spcBef>
                <a:spcPct val="0"/>
              </a:spcBef>
            </a:pPr>
            <a:r>
              <a:rPr lang="en-US" sz="4500" dirty="0">
                <a:solidFill>
                  <a:srgbClr val="000000"/>
                </a:solidFill>
                <a:latin typeface="Muli"/>
              </a:rPr>
              <a:t>2. </a:t>
            </a:r>
            <a:r>
              <a:rPr lang="en-US" sz="4500" dirty="0" err="1">
                <a:solidFill>
                  <a:srgbClr val="000000"/>
                </a:solidFill>
                <a:latin typeface="Muli"/>
              </a:rPr>
              <a:t>Cơ</a:t>
            </a:r>
            <a:r>
              <a:rPr lang="en-US" sz="4500" dirty="0">
                <a:solidFill>
                  <a:srgbClr val="000000"/>
                </a:solidFill>
                <a:latin typeface="Muli"/>
              </a:rPr>
              <a:t> </a:t>
            </a:r>
            <a:r>
              <a:rPr lang="en-US" sz="4500" dirty="0" err="1">
                <a:solidFill>
                  <a:srgbClr val="000000"/>
                </a:solidFill>
                <a:latin typeface="Muli"/>
              </a:rPr>
              <a:t>sở</a:t>
            </a:r>
            <a:r>
              <a:rPr lang="en-US" sz="4500" dirty="0">
                <a:solidFill>
                  <a:srgbClr val="000000"/>
                </a:solidFill>
                <a:latin typeface="Muli"/>
              </a:rPr>
              <a:t> </a:t>
            </a:r>
            <a:r>
              <a:rPr lang="en-US" sz="4500" dirty="0" err="1">
                <a:solidFill>
                  <a:srgbClr val="000000"/>
                </a:solidFill>
                <a:latin typeface="Muli"/>
              </a:rPr>
              <a:t>lý</a:t>
            </a:r>
            <a:r>
              <a:rPr lang="en-US" sz="4500" dirty="0">
                <a:solidFill>
                  <a:srgbClr val="000000"/>
                </a:solidFill>
                <a:latin typeface="Muli"/>
              </a:rPr>
              <a:t> </a:t>
            </a:r>
            <a:r>
              <a:rPr lang="en-US" sz="4500" dirty="0" err="1">
                <a:solidFill>
                  <a:srgbClr val="000000"/>
                </a:solidFill>
                <a:latin typeface="Muli"/>
              </a:rPr>
              <a:t>thuyết</a:t>
            </a:r>
            <a:endParaRPr lang="en-US" sz="4500" dirty="0">
              <a:solidFill>
                <a:srgbClr val="000000"/>
              </a:solidFill>
              <a:latin typeface="Muli"/>
            </a:endParaRPr>
          </a:p>
        </p:txBody>
      </p:sp>
      <p:sp>
        <p:nvSpPr>
          <p:cNvPr id="8" name="TextBox 8"/>
          <p:cNvSpPr txBox="1"/>
          <p:nvPr/>
        </p:nvSpPr>
        <p:spPr>
          <a:xfrm>
            <a:off x="6647401" y="5157546"/>
            <a:ext cx="8219817" cy="807913"/>
          </a:xfrm>
          <a:prstGeom prst="rect">
            <a:avLst/>
          </a:prstGeom>
        </p:spPr>
        <p:txBody>
          <a:bodyPr wrap="square" lIns="0" tIns="0" rIns="0" bIns="0" rtlCol="0" anchor="t">
            <a:spAutoFit/>
          </a:bodyPr>
          <a:lstStyle/>
          <a:p>
            <a:pPr algn="ctr">
              <a:lnSpc>
                <a:spcPts val="6299"/>
              </a:lnSpc>
              <a:spcBef>
                <a:spcPct val="0"/>
              </a:spcBef>
            </a:pPr>
            <a:r>
              <a:rPr lang="en-US" sz="4500" dirty="0">
                <a:solidFill>
                  <a:srgbClr val="000000"/>
                </a:solidFill>
                <a:latin typeface="Muli"/>
              </a:rPr>
              <a:t>3. </a:t>
            </a:r>
            <a:r>
              <a:rPr lang="en-US" sz="4500" dirty="0" err="1">
                <a:solidFill>
                  <a:srgbClr val="000000"/>
                </a:solidFill>
                <a:latin typeface="Muli"/>
              </a:rPr>
              <a:t>Xây</a:t>
            </a:r>
            <a:r>
              <a:rPr lang="en-US" sz="4500" dirty="0">
                <a:solidFill>
                  <a:srgbClr val="000000"/>
                </a:solidFill>
                <a:latin typeface="Muli"/>
              </a:rPr>
              <a:t> </a:t>
            </a:r>
            <a:r>
              <a:rPr lang="en-US" sz="4500" dirty="0" err="1">
                <a:solidFill>
                  <a:srgbClr val="000000"/>
                </a:solidFill>
                <a:latin typeface="Muli"/>
              </a:rPr>
              <a:t>dựng</a:t>
            </a:r>
            <a:r>
              <a:rPr lang="en-US" sz="4500" dirty="0">
                <a:solidFill>
                  <a:srgbClr val="000000"/>
                </a:solidFill>
                <a:latin typeface="Muli"/>
              </a:rPr>
              <a:t> </a:t>
            </a:r>
            <a:r>
              <a:rPr lang="en-US" sz="4500" dirty="0" err="1">
                <a:solidFill>
                  <a:srgbClr val="000000"/>
                </a:solidFill>
                <a:latin typeface="Muli"/>
              </a:rPr>
              <a:t>chương</a:t>
            </a:r>
            <a:r>
              <a:rPr lang="en-US" sz="4500" dirty="0">
                <a:solidFill>
                  <a:srgbClr val="000000"/>
                </a:solidFill>
                <a:latin typeface="Muli"/>
              </a:rPr>
              <a:t> </a:t>
            </a:r>
            <a:r>
              <a:rPr lang="en-US" sz="4500" dirty="0" err="1">
                <a:solidFill>
                  <a:srgbClr val="000000"/>
                </a:solidFill>
                <a:latin typeface="Muli"/>
              </a:rPr>
              <a:t>trình</a:t>
            </a:r>
            <a:endParaRPr lang="en-US" sz="4500" dirty="0">
              <a:solidFill>
                <a:srgbClr val="000000"/>
              </a:solidFill>
              <a:latin typeface="Muli"/>
            </a:endParaRPr>
          </a:p>
        </p:txBody>
      </p:sp>
      <p:sp>
        <p:nvSpPr>
          <p:cNvPr id="9" name="TextBox 9"/>
          <p:cNvSpPr txBox="1"/>
          <p:nvPr/>
        </p:nvSpPr>
        <p:spPr>
          <a:xfrm>
            <a:off x="6657472" y="6685986"/>
            <a:ext cx="9591417" cy="807913"/>
          </a:xfrm>
          <a:prstGeom prst="rect">
            <a:avLst/>
          </a:prstGeom>
        </p:spPr>
        <p:txBody>
          <a:bodyPr wrap="square" lIns="0" tIns="0" rIns="0" bIns="0" rtlCol="0" anchor="t">
            <a:spAutoFit/>
          </a:bodyPr>
          <a:lstStyle/>
          <a:p>
            <a:pPr algn="ctr">
              <a:lnSpc>
                <a:spcPts val="6299"/>
              </a:lnSpc>
              <a:spcBef>
                <a:spcPct val="0"/>
              </a:spcBef>
            </a:pPr>
            <a:r>
              <a:rPr lang="en-US" sz="4500" dirty="0">
                <a:solidFill>
                  <a:srgbClr val="000000"/>
                </a:solidFill>
                <a:latin typeface="Muli"/>
              </a:rPr>
              <a:t>4. </a:t>
            </a:r>
            <a:r>
              <a:rPr lang="en-US" sz="4500" dirty="0" err="1">
                <a:solidFill>
                  <a:srgbClr val="000000"/>
                </a:solidFill>
                <a:latin typeface="Muli"/>
              </a:rPr>
              <a:t>Kết</a:t>
            </a:r>
            <a:r>
              <a:rPr lang="en-US" sz="4500" dirty="0">
                <a:solidFill>
                  <a:srgbClr val="000000"/>
                </a:solidFill>
                <a:latin typeface="Muli"/>
              </a:rPr>
              <a:t> </a:t>
            </a:r>
            <a:r>
              <a:rPr lang="en-US" sz="4500" dirty="0" err="1">
                <a:solidFill>
                  <a:srgbClr val="000000"/>
                </a:solidFill>
                <a:latin typeface="Muli"/>
              </a:rPr>
              <a:t>luận</a:t>
            </a:r>
            <a:r>
              <a:rPr lang="en-US" sz="4500" dirty="0">
                <a:solidFill>
                  <a:srgbClr val="000000"/>
                </a:solidFill>
                <a:latin typeface="Muli"/>
              </a:rPr>
              <a:t> </a:t>
            </a:r>
            <a:r>
              <a:rPr lang="en-US" sz="4500" dirty="0" err="1">
                <a:solidFill>
                  <a:srgbClr val="000000"/>
                </a:solidFill>
                <a:latin typeface="Muli"/>
              </a:rPr>
              <a:t>và</a:t>
            </a:r>
            <a:r>
              <a:rPr lang="en-US" sz="4500" dirty="0">
                <a:solidFill>
                  <a:srgbClr val="000000"/>
                </a:solidFill>
                <a:latin typeface="Muli"/>
              </a:rPr>
              <a:t> </a:t>
            </a:r>
            <a:r>
              <a:rPr lang="en-US" sz="4500" dirty="0" err="1">
                <a:solidFill>
                  <a:srgbClr val="000000"/>
                </a:solidFill>
                <a:latin typeface="Muli"/>
              </a:rPr>
              <a:t>hướng</a:t>
            </a:r>
            <a:r>
              <a:rPr lang="en-US" sz="4500" dirty="0">
                <a:solidFill>
                  <a:srgbClr val="000000"/>
                </a:solidFill>
                <a:latin typeface="Muli"/>
              </a:rPr>
              <a:t> </a:t>
            </a:r>
            <a:r>
              <a:rPr lang="en-US" sz="4500" dirty="0" err="1">
                <a:solidFill>
                  <a:srgbClr val="000000"/>
                </a:solidFill>
                <a:latin typeface="Muli"/>
              </a:rPr>
              <a:t>phát</a:t>
            </a:r>
            <a:r>
              <a:rPr lang="en-US" sz="4500" dirty="0">
                <a:solidFill>
                  <a:srgbClr val="000000"/>
                </a:solidFill>
                <a:latin typeface="Muli"/>
              </a:rPr>
              <a:t> </a:t>
            </a:r>
            <a:r>
              <a:rPr lang="en-US" sz="4500" dirty="0" err="1">
                <a:solidFill>
                  <a:srgbClr val="000000"/>
                </a:solidFill>
                <a:latin typeface="Muli"/>
              </a:rPr>
              <a:t>triển</a:t>
            </a:r>
            <a:endParaRPr lang="en-US" sz="4500" dirty="0">
              <a:solidFill>
                <a:srgbClr val="000000"/>
              </a:solidFill>
              <a:latin typeface="Mul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78">
            <a:off x="16533012" y="253365"/>
            <a:ext cx="2704753" cy="2464706"/>
          </a:xfrm>
          <a:custGeom>
            <a:avLst/>
            <a:gdLst/>
            <a:ahLst/>
            <a:cxnLst/>
            <a:rect l="l" t="t" r="r" b="b"/>
            <a:pathLst>
              <a:path w="2704753" h="2464706">
                <a:moveTo>
                  <a:pt x="0" y="0"/>
                </a:moveTo>
                <a:lnTo>
                  <a:pt x="2704753" y="0"/>
                </a:lnTo>
                <a:lnTo>
                  <a:pt x="2704753" y="2464706"/>
                </a:lnTo>
                <a:lnTo>
                  <a:pt x="0" y="2464706"/>
                </a:lnTo>
                <a:lnTo>
                  <a:pt x="0" y="0"/>
                </a:lnTo>
                <a:close/>
              </a:path>
            </a:pathLst>
          </a:custGeom>
          <a:blipFill>
            <a:blip r:embed="rId3">
              <a:alphaModFix amt="40000"/>
            </a:blip>
            <a:stretch>
              <a:fillRect/>
            </a:stretch>
          </a:blipFill>
        </p:spPr>
      </p:sp>
      <p:sp>
        <p:nvSpPr>
          <p:cNvPr id="3" name="Freeform 3"/>
          <p:cNvSpPr/>
          <p:nvPr/>
        </p:nvSpPr>
        <p:spPr>
          <a:xfrm rot="-5760476">
            <a:off x="155592" y="8283841"/>
            <a:ext cx="3218447" cy="3210400"/>
          </a:xfrm>
          <a:custGeom>
            <a:avLst/>
            <a:gdLst/>
            <a:ahLst/>
            <a:cxnLst/>
            <a:rect l="l" t="t" r="r" b="b"/>
            <a:pathLst>
              <a:path w="3218447" h="3210400">
                <a:moveTo>
                  <a:pt x="0" y="0"/>
                </a:moveTo>
                <a:lnTo>
                  <a:pt x="3218446" y="0"/>
                </a:lnTo>
                <a:lnTo>
                  <a:pt x="3218446" y="3210401"/>
                </a:lnTo>
                <a:lnTo>
                  <a:pt x="0" y="3210401"/>
                </a:lnTo>
                <a:lnTo>
                  <a:pt x="0" y="0"/>
                </a:lnTo>
                <a:close/>
              </a:path>
            </a:pathLst>
          </a:custGeom>
          <a:blipFill>
            <a:blip r:embed="rId4">
              <a:alphaModFix amt="20999"/>
            </a:blip>
            <a:stretch>
              <a:fillRect/>
            </a:stretch>
          </a:blipFill>
        </p:spPr>
      </p:sp>
      <p:grpSp>
        <p:nvGrpSpPr>
          <p:cNvPr id="4" name="Group 4"/>
          <p:cNvGrpSpPr/>
          <p:nvPr/>
        </p:nvGrpSpPr>
        <p:grpSpPr>
          <a:xfrm>
            <a:off x="7414960" y="-37843"/>
            <a:ext cx="8507473" cy="1334494"/>
            <a:chOff x="0" y="0"/>
            <a:chExt cx="2240651" cy="351472"/>
          </a:xfrm>
        </p:grpSpPr>
        <p:sp>
          <p:nvSpPr>
            <p:cNvPr id="5" name="Freeform 5"/>
            <p:cNvSpPr/>
            <p:nvPr/>
          </p:nvSpPr>
          <p:spPr>
            <a:xfrm>
              <a:off x="0" y="0"/>
              <a:ext cx="2240651" cy="351472"/>
            </a:xfrm>
            <a:custGeom>
              <a:avLst/>
              <a:gdLst/>
              <a:ahLst/>
              <a:cxnLst/>
              <a:rect l="l" t="t" r="r" b="b"/>
              <a:pathLst>
                <a:path w="2240651" h="351472">
                  <a:moveTo>
                    <a:pt x="12740" y="0"/>
                  </a:moveTo>
                  <a:lnTo>
                    <a:pt x="2227911" y="0"/>
                  </a:lnTo>
                  <a:cubicBezTo>
                    <a:pt x="2231290" y="0"/>
                    <a:pt x="2234531" y="1342"/>
                    <a:pt x="2236920" y="3732"/>
                  </a:cubicBezTo>
                  <a:cubicBezTo>
                    <a:pt x="2239309" y="6121"/>
                    <a:pt x="2240651" y="9361"/>
                    <a:pt x="2240651" y="12740"/>
                  </a:cubicBezTo>
                  <a:lnTo>
                    <a:pt x="2240651" y="338732"/>
                  </a:lnTo>
                  <a:cubicBezTo>
                    <a:pt x="2240651" y="342111"/>
                    <a:pt x="2239309" y="345351"/>
                    <a:pt x="2236920" y="347740"/>
                  </a:cubicBezTo>
                  <a:cubicBezTo>
                    <a:pt x="2234531" y="350130"/>
                    <a:pt x="2231290" y="351472"/>
                    <a:pt x="2227911" y="351472"/>
                  </a:cubicBezTo>
                  <a:lnTo>
                    <a:pt x="12740" y="351472"/>
                  </a:lnTo>
                  <a:cubicBezTo>
                    <a:pt x="9361" y="351472"/>
                    <a:pt x="6121" y="350130"/>
                    <a:pt x="3732" y="347740"/>
                  </a:cubicBezTo>
                  <a:cubicBezTo>
                    <a:pt x="1342" y="345351"/>
                    <a:pt x="0" y="342111"/>
                    <a:pt x="0" y="338732"/>
                  </a:cubicBezTo>
                  <a:lnTo>
                    <a:pt x="0" y="12740"/>
                  </a:lnTo>
                  <a:cubicBezTo>
                    <a:pt x="0" y="9361"/>
                    <a:pt x="1342" y="6121"/>
                    <a:pt x="3732" y="3732"/>
                  </a:cubicBezTo>
                  <a:cubicBezTo>
                    <a:pt x="6121" y="1342"/>
                    <a:pt x="9361" y="0"/>
                    <a:pt x="12740" y="0"/>
                  </a:cubicBezTo>
                  <a:close/>
                </a:path>
              </a:pathLst>
            </a:custGeom>
            <a:solidFill>
              <a:srgbClr val="B1A7EB">
                <a:alpha val="73725"/>
              </a:srgbClr>
            </a:solidFill>
            <a:ln cap="sq">
              <a:noFill/>
              <a:prstDash val="solid"/>
              <a:miter/>
            </a:ln>
          </p:spPr>
        </p:sp>
        <p:sp>
          <p:nvSpPr>
            <p:cNvPr id="6" name="TextBox 6"/>
            <p:cNvSpPr txBox="1"/>
            <p:nvPr/>
          </p:nvSpPr>
          <p:spPr>
            <a:xfrm>
              <a:off x="0" y="-57150"/>
              <a:ext cx="2240651" cy="408622"/>
            </a:xfrm>
            <a:prstGeom prst="rect">
              <a:avLst/>
            </a:prstGeom>
          </p:spPr>
          <p:txBody>
            <a:bodyPr lIns="50800" tIns="50800" rIns="50800" bIns="50800" rtlCol="0" anchor="ctr"/>
            <a:lstStyle/>
            <a:p>
              <a:pPr algn="ctr">
                <a:lnSpc>
                  <a:spcPts val="3302"/>
                </a:lnSpc>
              </a:pPr>
              <a:endParaRPr/>
            </a:p>
          </p:txBody>
        </p:sp>
      </p:grpSp>
      <p:sp>
        <p:nvSpPr>
          <p:cNvPr id="7" name="TextBox 7"/>
          <p:cNvSpPr txBox="1"/>
          <p:nvPr/>
        </p:nvSpPr>
        <p:spPr>
          <a:xfrm>
            <a:off x="3329568" y="3397169"/>
            <a:ext cx="13782044" cy="7296150"/>
          </a:xfrm>
          <a:prstGeom prst="rect">
            <a:avLst/>
          </a:prstGeom>
        </p:spPr>
        <p:txBody>
          <a:bodyPr lIns="0" tIns="0" rIns="0" bIns="0" rtlCol="0" anchor="t">
            <a:spAutoFit/>
          </a:bodyPr>
          <a:lstStyle/>
          <a:p>
            <a:pPr algn="just">
              <a:lnSpc>
                <a:spcPts val="5250"/>
              </a:lnSpc>
            </a:pPr>
            <a:r>
              <a:rPr lang="en-US" sz="3500">
                <a:solidFill>
                  <a:srgbClr val="000000"/>
                </a:solidFill>
                <a:latin typeface="Muli"/>
              </a:rPr>
              <a:t>       Trong thời đại số hiện nay, việc nhận dạng hành động con người là một chủ đề quan trọng trong nhiều lĩnh vực như giáo dục, y tế, an ninh và công nghệ. </a:t>
            </a:r>
          </a:p>
          <a:p>
            <a:pPr>
              <a:lnSpc>
                <a:spcPts val="5250"/>
              </a:lnSpc>
            </a:pPr>
            <a:endParaRPr lang="en-US" sz="3500">
              <a:solidFill>
                <a:srgbClr val="000000"/>
              </a:solidFill>
              <a:latin typeface="Muli"/>
            </a:endParaRPr>
          </a:p>
          <a:p>
            <a:pPr algn="just">
              <a:lnSpc>
                <a:spcPts val="5250"/>
              </a:lnSpc>
            </a:pPr>
            <a:r>
              <a:rPr lang="en-US" sz="3500">
                <a:solidFill>
                  <a:srgbClr val="000000"/>
                </a:solidFill>
                <a:latin typeface="Muli"/>
              </a:rPr>
              <a:t>           Tuy nhiên, việc này vẫn gặp khó khăn do sự đa dạng và phức tạp của các hành động con người cùng với thay đổi theo thời gian.</a:t>
            </a:r>
          </a:p>
          <a:p>
            <a:pPr algn="just">
              <a:lnSpc>
                <a:spcPts val="5250"/>
              </a:lnSpc>
            </a:pPr>
            <a:endParaRPr lang="en-US" sz="3500">
              <a:solidFill>
                <a:srgbClr val="000000"/>
              </a:solidFill>
              <a:latin typeface="Muli"/>
            </a:endParaRPr>
          </a:p>
          <a:p>
            <a:pPr algn="just">
              <a:lnSpc>
                <a:spcPts val="5250"/>
              </a:lnSpc>
            </a:pPr>
            <a:r>
              <a:rPr lang="en-US" sz="3500">
                <a:solidFill>
                  <a:srgbClr val="000000"/>
                </a:solidFill>
                <a:latin typeface="Muli"/>
              </a:rPr>
              <a:t>      Giải pháp đó là dùng mạng nơ-ron tích chập (CNN) và mạng nơ-ron dài ngắn hạn (LSTM)</a:t>
            </a:r>
          </a:p>
          <a:p>
            <a:pPr>
              <a:lnSpc>
                <a:spcPts val="5250"/>
              </a:lnSpc>
            </a:pPr>
            <a:endParaRPr lang="en-US" sz="3500">
              <a:solidFill>
                <a:srgbClr val="000000"/>
              </a:solidFill>
              <a:latin typeface="Muli"/>
            </a:endParaRPr>
          </a:p>
          <a:p>
            <a:pPr>
              <a:lnSpc>
                <a:spcPts val="5250"/>
              </a:lnSpc>
            </a:pPr>
            <a:endParaRPr lang="en-US" sz="3500">
              <a:solidFill>
                <a:srgbClr val="000000"/>
              </a:solidFill>
              <a:latin typeface="Muli"/>
            </a:endParaRPr>
          </a:p>
        </p:txBody>
      </p:sp>
      <p:pic>
        <p:nvPicPr>
          <p:cNvPr id="8" name="Picture 8"/>
          <p:cNvPicPr>
            <a:picLocks noChangeAspect="1"/>
          </p:cNvPicPr>
          <p:nvPr/>
        </p:nvPicPr>
        <p:blipFill>
          <a:blip r:embed="rId5">
            <a:alphaModFix amt="37000"/>
          </a:blip>
          <a:srcRect t="124" b="124"/>
          <a:stretch>
            <a:fillRect/>
          </a:stretch>
        </p:blipFill>
        <p:spPr>
          <a:xfrm>
            <a:off x="2610339" y="8120647"/>
            <a:ext cx="919291" cy="611328"/>
          </a:xfrm>
          <a:prstGeom prst="rect">
            <a:avLst/>
          </a:prstGeom>
        </p:spPr>
      </p:pic>
      <p:sp>
        <p:nvSpPr>
          <p:cNvPr id="9" name="Freeform 9"/>
          <p:cNvSpPr/>
          <p:nvPr/>
        </p:nvSpPr>
        <p:spPr>
          <a:xfrm>
            <a:off x="1145597" y="1981329"/>
            <a:ext cx="810915" cy="1069553"/>
          </a:xfrm>
          <a:custGeom>
            <a:avLst/>
            <a:gdLst/>
            <a:ahLst/>
            <a:cxnLst/>
            <a:rect l="l" t="t" r="r" b="b"/>
            <a:pathLst>
              <a:path w="810915" h="1069553">
                <a:moveTo>
                  <a:pt x="0" y="0"/>
                </a:moveTo>
                <a:lnTo>
                  <a:pt x="810916" y="0"/>
                </a:lnTo>
                <a:lnTo>
                  <a:pt x="810916" y="1069553"/>
                </a:lnTo>
                <a:lnTo>
                  <a:pt x="0" y="1069553"/>
                </a:lnTo>
                <a:lnTo>
                  <a:pt x="0" y="0"/>
                </a:lnTo>
                <a:close/>
              </a:path>
            </a:pathLst>
          </a:custGeom>
          <a:blipFill>
            <a:blip r:embed="rId6">
              <a:alphaModFix amt="90000"/>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9731416" y="342900"/>
            <a:ext cx="3874562" cy="685800"/>
          </a:xfrm>
          <a:prstGeom prst="rect">
            <a:avLst/>
          </a:prstGeom>
        </p:spPr>
        <p:txBody>
          <a:bodyPr lIns="0" tIns="0" rIns="0" bIns="0" rtlCol="0" anchor="t">
            <a:spAutoFit/>
          </a:bodyPr>
          <a:lstStyle/>
          <a:p>
            <a:pPr marL="485775" lvl="1" algn="just">
              <a:lnSpc>
                <a:spcPts val="5400"/>
              </a:lnSpc>
            </a:pPr>
            <a:r>
              <a:rPr lang="en-US" sz="4500" dirty="0" smtClean="0">
                <a:solidFill>
                  <a:srgbClr val="FFFFFF"/>
                </a:solidFill>
                <a:latin typeface="Muli Bold"/>
              </a:rPr>
              <a:t>1. </a:t>
            </a:r>
            <a:r>
              <a:rPr lang="en-US" sz="4500" dirty="0" err="1" smtClean="0">
                <a:solidFill>
                  <a:srgbClr val="FFFFFF"/>
                </a:solidFill>
                <a:latin typeface="Muli Bold"/>
              </a:rPr>
              <a:t>Giới</a:t>
            </a:r>
            <a:r>
              <a:rPr lang="en-US" sz="4500" dirty="0" smtClean="0">
                <a:solidFill>
                  <a:srgbClr val="FFFFFF"/>
                </a:solidFill>
                <a:latin typeface="Muli Bold"/>
              </a:rPr>
              <a:t> </a:t>
            </a:r>
            <a:r>
              <a:rPr lang="en-US" sz="4500" dirty="0" err="1">
                <a:solidFill>
                  <a:srgbClr val="FFFFFF"/>
                </a:solidFill>
                <a:latin typeface="Muli Bold"/>
              </a:rPr>
              <a:t>thiệu</a:t>
            </a:r>
            <a:endParaRPr lang="en-US" sz="4500" dirty="0">
              <a:solidFill>
                <a:srgbClr val="FFFFFF"/>
              </a:solidFill>
              <a:latin typeface="Muli Bold"/>
            </a:endParaRPr>
          </a:p>
        </p:txBody>
      </p:sp>
      <p:sp>
        <p:nvSpPr>
          <p:cNvPr id="11" name="TextBox 11"/>
          <p:cNvSpPr txBox="1"/>
          <p:nvPr/>
        </p:nvSpPr>
        <p:spPr>
          <a:xfrm>
            <a:off x="2286210" y="2241257"/>
            <a:ext cx="4146962" cy="809625"/>
          </a:xfrm>
          <a:prstGeom prst="rect">
            <a:avLst/>
          </a:prstGeom>
        </p:spPr>
        <p:txBody>
          <a:bodyPr lIns="0" tIns="0" rIns="0" bIns="0" rtlCol="0" anchor="t">
            <a:spAutoFit/>
          </a:bodyPr>
          <a:lstStyle/>
          <a:p>
            <a:pPr>
              <a:lnSpc>
                <a:spcPts val="6750"/>
              </a:lnSpc>
            </a:pPr>
            <a:r>
              <a:rPr lang="en-US" sz="4500">
                <a:solidFill>
                  <a:srgbClr val="000000"/>
                </a:solidFill>
                <a:latin typeface="Muli"/>
              </a:rPr>
              <a:t>Đặc vấn đề</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278">
            <a:off x="16533012" y="253365"/>
            <a:ext cx="2704753" cy="2464706"/>
          </a:xfrm>
          <a:custGeom>
            <a:avLst/>
            <a:gdLst/>
            <a:ahLst/>
            <a:cxnLst/>
            <a:rect l="l" t="t" r="r" b="b"/>
            <a:pathLst>
              <a:path w="2704753" h="2464706">
                <a:moveTo>
                  <a:pt x="0" y="0"/>
                </a:moveTo>
                <a:lnTo>
                  <a:pt x="2704753" y="0"/>
                </a:lnTo>
                <a:lnTo>
                  <a:pt x="2704753" y="2464706"/>
                </a:lnTo>
                <a:lnTo>
                  <a:pt x="0" y="2464706"/>
                </a:lnTo>
                <a:lnTo>
                  <a:pt x="0" y="0"/>
                </a:lnTo>
                <a:close/>
              </a:path>
            </a:pathLst>
          </a:custGeom>
          <a:blipFill>
            <a:blip r:embed="rId2">
              <a:alphaModFix amt="59000"/>
            </a:blip>
            <a:stretch>
              <a:fillRect/>
            </a:stretch>
          </a:blipFill>
        </p:spPr>
      </p:sp>
      <p:sp>
        <p:nvSpPr>
          <p:cNvPr id="3" name="Freeform 3"/>
          <p:cNvSpPr/>
          <p:nvPr/>
        </p:nvSpPr>
        <p:spPr>
          <a:xfrm rot="-5760476">
            <a:off x="155592" y="7653100"/>
            <a:ext cx="3218447" cy="3210400"/>
          </a:xfrm>
          <a:custGeom>
            <a:avLst/>
            <a:gdLst/>
            <a:ahLst/>
            <a:cxnLst/>
            <a:rect l="l" t="t" r="r" b="b"/>
            <a:pathLst>
              <a:path w="3218447" h="3210400">
                <a:moveTo>
                  <a:pt x="0" y="0"/>
                </a:moveTo>
                <a:lnTo>
                  <a:pt x="3218446" y="0"/>
                </a:lnTo>
                <a:lnTo>
                  <a:pt x="3218446" y="3210400"/>
                </a:lnTo>
                <a:lnTo>
                  <a:pt x="0" y="3210400"/>
                </a:lnTo>
                <a:lnTo>
                  <a:pt x="0" y="0"/>
                </a:lnTo>
                <a:close/>
              </a:path>
            </a:pathLst>
          </a:custGeom>
          <a:blipFill>
            <a:blip r:embed="rId3">
              <a:alphaModFix amt="31999"/>
            </a:blip>
            <a:stretch>
              <a:fillRect/>
            </a:stretch>
          </a:blipFill>
        </p:spPr>
      </p:sp>
      <p:grpSp>
        <p:nvGrpSpPr>
          <p:cNvPr id="4" name="Group 4"/>
          <p:cNvGrpSpPr/>
          <p:nvPr/>
        </p:nvGrpSpPr>
        <p:grpSpPr>
          <a:xfrm>
            <a:off x="7414960" y="-37843"/>
            <a:ext cx="8507473" cy="1334494"/>
            <a:chOff x="0" y="0"/>
            <a:chExt cx="2240651" cy="351472"/>
          </a:xfrm>
        </p:grpSpPr>
        <p:sp>
          <p:nvSpPr>
            <p:cNvPr id="5" name="Freeform 5"/>
            <p:cNvSpPr/>
            <p:nvPr/>
          </p:nvSpPr>
          <p:spPr>
            <a:xfrm>
              <a:off x="0" y="0"/>
              <a:ext cx="2240651" cy="351472"/>
            </a:xfrm>
            <a:custGeom>
              <a:avLst/>
              <a:gdLst/>
              <a:ahLst/>
              <a:cxnLst/>
              <a:rect l="l" t="t" r="r" b="b"/>
              <a:pathLst>
                <a:path w="2240651" h="351472">
                  <a:moveTo>
                    <a:pt x="12740" y="0"/>
                  </a:moveTo>
                  <a:lnTo>
                    <a:pt x="2227911" y="0"/>
                  </a:lnTo>
                  <a:cubicBezTo>
                    <a:pt x="2231290" y="0"/>
                    <a:pt x="2234531" y="1342"/>
                    <a:pt x="2236920" y="3732"/>
                  </a:cubicBezTo>
                  <a:cubicBezTo>
                    <a:pt x="2239309" y="6121"/>
                    <a:pt x="2240651" y="9361"/>
                    <a:pt x="2240651" y="12740"/>
                  </a:cubicBezTo>
                  <a:lnTo>
                    <a:pt x="2240651" y="338732"/>
                  </a:lnTo>
                  <a:cubicBezTo>
                    <a:pt x="2240651" y="342111"/>
                    <a:pt x="2239309" y="345351"/>
                    <a:pt x="2236920" y="347740"/>
                  </a:cubicBezTo>
                  <a:cubicBezTo>
                    <a:pt x="2234531" y="350130"/>
                    <a:pt x="2231290" y="351472"/>
                    <a:pt x="2227911" y="351472"/>
                  </a:cubicBezTo>
                  <a:lnTo>
                    <a:pt x="12740" y="351472"/>
                  </a:lnTo>
                  <a:cubicBezTo>
                    <a:pt x="9361" y="351472"/>
                    <a:pt x="6121" y="350130"/>
                    <a:pt x="3732" y="347740"/>
                  </a:cubicBezTo>
                  <a:cubicBezTo>
                    <a:pt x="1342" y="345351"/>
                    <a:pt x="0" y="342111"/>
                    <a:pt x="0" y="338732"/>
                  </a:cubicBezTo>
                  <a:lnTo>
                    <a:pt x="0" y="12740"/>
                  </a:lnTo>
                  <a:cubicBezTo>
                    <a:pt x="0" y="9361"/>
                    <a:pt x="1342" y="6121"/>
                    <a:pt x="3732" y="3732"/>
                  </a:cubicBezTo>
                  <a:cubicBezTo>
                    <a:pt x="6121" y="1342"/>
                    <a:pt x="9361" y="0"/>
                    <a:pt x="12740" y="0"/>
                  </a:cubicBezTo>
                  <a:close/>
                </a:path>
              </a:pathLst>
            </a:custGeom>
            <a:solidFill>
              <a:srgbClr val="B1A7EB"/>
            </a:solidFill>
            <a:ln cap="sq">
              <a:noFill/>
              <a:prstDash val="solid"/>
              <a:miter/>
            </a:ln>
          </p:spPr>
        </p:sp>
        <p:sp>
          <p:nvSpPr>
            <p:cNvPr id="6" name="TextBox 6"/>
            <p:cNvSpPr txBox="1"/>
            <p:nvPr/>
          </p:nvSpPr>
          <p:spPr>
            <a:xfrm>
              <a:off x="0" y="-57150"/>
              <a:ext cx="2240651" cy="408622"/>
            </a:xfrm>
            <a:prstGeom prst="rect">
              <a:avLst/>
            </a:prstGeom>
          </p:spPr>
          <p:txBody>
            <a:bodyPr lIns="50800" tIns="50800" rIns="50800" bIns="50800" rtlCol="0" anchor="ctr"/>
            <a:lstStyle/>
            <a:p>
              <a:pPr algn="ctr">
                <a:lnSpc>
                  <a:spcPts val="3302"/>
                </a:lnSpc>
              </a:pPr>
              <a:endParaRPr/>
            </a:p>
          </p:txBody>
        </p:sp>
      </p:grpSp>
      <p:sp>
        <p:nvSpPr>
          <p:cNvPr id="7" name="TextBox 7"/>
          <p:cNvSpPr txBox="1"/>
          <p:nvPr/>
        </p:nvSpPr>
        <p:spPr>
          <a:xfrm>
            <a:off x="9679118" y="286504"/>
            <a:ext cx="4189281" cy="692497"/>
          </a:xfrm>
          <a:prstGeom prst="rect">
            <a:avLst/>
          </a:prstGeom>
        </p:spPr>
        <p:txBody>
          <a:bodyPr wrap="square" lIns="0" tIns="0" rIns="0" bIns="0" rtlCol="0" anchor="t">
            <a:spAutoFit/>
          </a:bodyPr>
          <a:lstStyle/>
          <a:p>
            <a:pPr marL="485775" lvl="1">
              <a:lnSpc>
                <a:spcPts val="5400"/>
              </a:lnSpc>
            </a:pPr>
            <a:r>
              <a:rPr lang="en-US" sz="4500" dirty="0" smtClean="0">
                <a:solidFill>
                  <a:srgbClr val="FFFFFF"/>
                </a:solidFill>
                <a:latin typeface="Muli Bold"/>
              </a:rPr>
              <a:t>1. </a:t>
            </a:r>
            <a:r>
              <a:rPr lang="en-US" sz="4500" dirty="0" err="1" smtClean="0">
                <a:solidFill>
                  <a:srgbClr val="FFFFFF"/>
                </a:solidFill>
                <a:latin typeface="Muli Bold"/>
              </a:rPr>
              <a:t>Giới</a:t>
            </a:r>
            <a:r>
              <a:rPr lang="en-US" sz="4500" dirty="0" smtClean="0">
                <a:solidFill>
                  <a:srgbClr val="FFFFFF"/>
                </a:solidFill>
                <a:latin typeface="Muli Bold"/>
              </a:rPr>
              <a:t> </a:t>
            </a:r>
            <a:r>
              <a:rPr lang="en-US" sz="4500" dirty="0" err="1">
                <a:solidFill>
                  <a:srgbClr val="FFFFFF"/>
                </a:solidFill>
                <a:latin typeface="Muli Bold"/>
              </a:rPr>
              <a:t>thiệu</a:t>
            </a:r>
            <a:endParaRPr lang="en-US" sz="4500" dirty="0">
              <a:solidFill>
                <a:srgbClr val="FFFFFF"/>
              </a:solidFill>
              <a:latin typeface="Muli Bold"/>
            </a:endParaRPr>
          </a:p>
        </p:txBody>
      </p:sp>
      <p:sp>
        <p:nvSpPr>
          <p:cNvPr id="8" name="TextBox 8"/>
          <p:cNvSpPr txBox="1"/>
          <p:nvPr/>
        </p:nvSpPr>
        <p:spPr>
          <a:xfrm>
            <a:off x="2286210" y="2241257"/>
            <a:ext cx="7841305" cy="809625"/>
          </a:xfrm>
          <a:prstGeom prst="rect">
            <a:avLst/>
          </a:prstGeom>
        </p:spPr>
        <p:txBody>
          <a:bodyPr lIns="0" tIns="0" rIns="0" bIns="0" rtlCol="0" anchor="t">
            <a:spAutoFit/>
          </a:bodyPr>
          <a:lstStyle/>
          <a:p>
            <a:pPr>
              <a:lnSpc>
                <a:spcPts val="6750"/>
              </a:lnSpc>
            </a:pPr>
            <a:r>
              <a:rPr lang="en-US" sz="4500" dirty="0" err="1">
                <a:solidFill>
                  <a:srgbClr val="000000"/>
                </a:solidFill>
                <a:latin typeface="Muli"/>
              </a:rPr>
              <a:t>Mục</a:t>
            </a:r>
            <a:r>
              <a:rPr lang="en-US" sz="4500" dirty="0">
                <a:solidFill>
                  <a:srgbClr val="000000"/>
                </a:solidFill>
                <a:latin typeface="Muli"/>
              </a:rPr>
              <a:t> </a:t>
            </a:r>
            <a:r>
              <a:rPr lang="en-US" sz="4500" dirty="0" err="1">
                <a:solidFill>
                  <a:srgbClr val="000000"/>
                </a:solidFill>
                <a:latin typeface="Muli"/>
              </a:rPr>
              <a:t>tiêu</a:t>
            </a:r>
            <a:r>
              <a:rPr lang="en-US" sz="4500" dirty="0">
                <a:solidFill>
                  <a:srgbClr val="000000"/>
                </a:solidFill>
                <a:latin typeface="Muli"/>
              </a:rPr>
              <a:t>, </a:t>
            </a:r>
            <a:r>
              <a:rPr lang="en-US" sz="4500" dirty="0" err="1">
                <a:solidFill>
                  <a:srgbClr val="000000"/>
                </a:solidFill>
                <a:latin typeface="Muli"/>
              </a:rPr>
              <a:t>phạm</a:t>
            </a:r>
            <a:r>
              <a:rPr lang="en-US" sz="4500" dirty="0">
                <a:solidFill>
                  <a:srgbClr val="000000"/>
                </a:solidFill>
                <a:latin typeface="Muli"/>
              </a:rPr>
              <a:t> vi </a:t>
            </a:r>
            <a:r>
              <a:rPr lang="en-US" sz="4500" dirty="0" err="1">
                <a:solidFill>
                  <a:srgbClr val="000000"/>
                </a:solidFill>
                <a:latin typeface="Muli"/>
              </a:rPr>
              <a:t>nghiên</a:t>
            </a:r>
            <a:r>
              <a:rPr lang="en-US" sz="4500" dirty="0">
                <a:solidFill>
                  <a:srgbClr val="000000"/>
                </a:solidFill>
                <a:latin typeface="Muli"/>
              </a:rPr>
              <a:t> </a:t>
            </a:r>
            <a:r>
              <a:rPr lang="en-US" sz="4500" dirty="0" err="1">
                <a:solidFill>
                  <a:srgbClr val="000000"/>
                </a:solidFill>
                <a:latin typeface="Muli"/>
              </a:rPr>
              <a:t>cứu</a:t>
            </a:r>
            <a:endParaRPr lang="en-US" sz="4500" dirty="0">
              <a:solidFill>
                <a:srgbClr val="000000"/>
              </a:solidFill>
              <a:latin typeface="Muli"/>
            </a:endParaRPr>
          </a:p>
        </p:txBody>
      </p:sp>
      <p:sp>
        <p:nvSpPr>
          <p:cNvPr id="9" name="TextBox 9"/>
          <p:cNvSpPr txBox="1"/>
          <p:nvPr/>
        </p:nvSpPr>
        <p:spPr>
          <a:xfrm>
            <a:off x="3172252" y="3388742"/>
            <a:ext cx="13313450" cy="5295900"/>
          </a:xfrm>
          <a:prstGeom prst="rect">
            <a:avLst/>
          </a:prstGeom>
        </p:spPr>
        <p:txBody>
          <a:bodyPr lIns="0" tIns="0" rIns="0" bIns="0" rtlCol="0" anchor="t">
            <a:spAutoFit/>
          </a:bodyPr>
          <a:lstStyle/>
          <a:p>
            <a:pPr algn="just">
              <a:lnSpc>
                <a:spcPts val="5250"/>
              </a:lnSpc>
            </a:pPr>
            <a:r>
              <a:rPr lang="en-US" sz="3500" dirty="0">
                <a:solidFill>
                  <a:srgbClr val="000000"/>
                </a:solidFill>
                <a:latin typeface="Muli"/>
              </a:rPr>
              <a:t>      </a:t>
            </a:r>
            <a:r>
              <a:rPr lang="en-US" sz="3500" dirty="0" err="1">
                <a:solidFill>
                  <a:srgbClr val="000000"/>
                </a:solidFill>
                <a:latin typeface="Muli"/>
              </a:rPr>
              <a:t>Nghiên</a:t>
            </a:r>
            <a:r>
              <a:rPr lang="en-US" sz="3500" dirty="0">
                <a:solidFill>
                  <a:srgbClr val="000000"/>
                </a:solidFill>
                <a:latin typeface="Muli"/>
              </a:rPr>
              <a:t> </a:t>
            </a:r>
            <a:r>
              <a:rPr lang="en-US" sz="3500" dirty="0" err="1">
                <a:solidFill>
                  <a:srgbClr val="000000"/>
                </a:solidFill>
                <a:latin typeface="Muli"/>
              </a:rPr>
              <a:t>cứu</a:t>
            </a:r>
            <a:r>
              <a:rPr lang="en-US" sz="3500" dirty="0">
                <a:solidFill>
                  <a:srgbClr val="000000"/>
                </a:solidFill>
                <a:latin typeface="Muli"/>
              </a:rPr>
              <a:t> </a:t>
            </a:r>
            <a:r>
              <a:rPr lang="en-US" sz="3500" dirty="0" err="1">
                <a:solidFill>
                  <a:srgbClr val="000000"/>
                </a:solidFill>
                <a:latin typeface="Muli"/>
              </a:rPr>
              <a:t>các</a:t>
            </a:r>
            <a:r>
              <a:rPr lang="en-US" sz="3500" dirty="0">
                <a:solidFill>
                  <a:srgbClr val="000000"/>
                </a:solidFill>
                <a:latin typeface="Muli"/>
              </a:rPr>
              <a:t> </a:t>
            </a:r>
            <a:r>
              <a:rPr lang="en-US" sz="3500" dirty="0" err="1">
                <a:solidFill>
                  <a:srgbClr val="000000"/>
                </a:solidFill>
                <a:latin typeface="Muli"/>
              </a:rPr>
              <a:t>cơ</a:t>
            </a:r>
            <a:r>
              <a:rPr lang="en-US" sz="3500" dirty="0">
                <a:solidFill>
                  <a:srgbClr val="000000"/>
                </a:solidFill>
                <a:latin typeface="Muli"/>
              </a:rPr>
              <a:t> </a:t>
            </a:r>
            <a:r>
              <a:rPr lang="en-US" sz="3500" dirty="0" err="1">
                <a:solidFill>
                  <a:srgbClr val="000000"/>
                </a:solidFill>
                <a:latin typeface="Muli"/>
              </a:rPr>
              <a:t>sở</a:t>
            </a:r>
            <a:r>
              <a:rPr lang="en-US" sz="3500" dirty="0">
                <a:solidFill>
                  <a:srgbClr val="000000"/>
                </a:solidFill>
                <a:latin typeface="Muli"/>
              </a:rPr>
              <a:t> </a:t>
            </a:r>
            <a:r>
              <a:rPr lang="en-US" sz="3500" dirty="0" err="1">
                <a:solidFill>
                  <a:srgbClr val="000000"/>
                </a:solidFill>
                <a:latin typeface="Muli"/>
              </a:rPr>
              <a:t>lý</a:t>
            </a:r>
            <a:r>
              <a:rPr lang="en-US" sz="3500" dirty="0">
                <a:solidFill>
                  <a:srgbClr val="000000"/>
                </a:solidFill>
                <a:latin typeface="Muli"/>
              </a:rPr>
              <a:t> </a:t>
            </a:r>
            <a:r>
              <a:rPr lang="en-US" sz="3500" dirty="0" err="1">
                <a:solidFill>
                  <a:srgbClr val="000000"/>
                </a:solidFill>
                <a:latin typeface="Muli"/>
              </a:rPr>
              <a:t>thuyết</a:t>
            </a:r>
            <a:r>
              <a:rPr lang="en-US" sz="3500" dirty="0">
                <a:solidFill>
                  <a:srgbClr val="000000"/>
                </a:solidFill>
                <a:latin typeface="Muli"/>
              </a:rPr>
              <a:t> </a:t>
            </a:r>
            <a:r>
              <a:rPr lang="en-US" sz="3500" dirty="0" err="1">
                <a:solidFill>
                  <a:srgbClr val="000000"/>
                </a:solidFill>
                <a:latin typeface="Muli"/>
              </a:rPr>
              <a:t>và</a:t>
            </a:r>
            <a:r>
              <a:rPr lang="en-US" sz="3500" dirty="0">
                <a:solidFill>
                  <a:srgbClr val="000000"/>
                </a:solidFill>
                <a:latin typeface="Muli"/>
              </a:rPr>
              <a:t> </a:t>
            </a:r>
            <a:r>
              <a:rPr lang="en-US" sz="3500" dirty="0" err="1">
                <a:solidFill>
                  <a:srgbClr val="000000"/>
                </a:solidFill>
                <a:latin typeface="Muli"/>
              </a:rPr>
              <a:t>cũng</a:t>
            </a:r>
            <a:r>
              <a:rPr lang="en-US" sz="3500" dirty="0">
                <a:solidFill>
                  <a:srgbClr val="000000"/>
                </a:solidFill>
                <a:latin typeface="Muli"/>
              </a:rPr>
              <a:t> </a:t>
            </a:r>
            <a:r>
              <a:rPr lang="en-US" sz="3500" dirty="0" err="1">
                <a:solidFill>
                  <a:srgbClr val="000000"/>
                </a:solidFill>
                <a:latin typeface="Muli"/>
              </a:rPr>
              <a:t>như</a:t>
            </a:r>
            <a:r>
              <a:rPr lang="en-US" sz="3500" dirty="0">
                <a:solidFill>
                  <a:srgbClr val="000000"/>
                </a:solidFill>
                <a:latin typeface="Muli"/>
              </a:rPr>
              <a:t> </a:t>
            </a:r>
            <a:r>
              <a:rPr lang="en-US" sz="3500" dirty="0" err="1">
                <a:solidFill>
                  <a:srgbClr val="000000"/>
                </a:solidFill>
                <a:latin typeface="Muli"/>
              </a:rPr>
              <a:t>cách</a:t>
            </a:r>
            <a:r>
              <a:rPr lang="en-US" sz="3500" dirty="0">
                <a:solidFill>
                  <a:srgbClr val="000000"/>
                </a:solidFill>
                <a:latin typeface="Muli"/>
              </a:rPr>
              <a:t> </a:t>
            </a:r>
            <a:r>
              <a:rPr lang="en-US" sz="3500" dirty="0" err="1">
                <a:solidFill>
                  <a:srgbClr val="000000"/>
                </a:solidFill>
                <a:latin typeface="Muli"/>
              </a:rPr>
              <a:t>thức</a:t>
            </a:r>
            <a:r>
              <a:rPr lang="en-US" sz="3500" dirty="0">
                <a:solidFill>
                  <a:srgbClr val="000000"/>
                </a:solidFill>
                <a:latin typeface="Muli"/>
              </a:rPr>
              <a:t> </a:t>
            </a:r>
            <a:r>
              <a:rPr lang="en-US" sz="3500" dirty="0" err="1">
                <a:solidFill>
                  <a:srgbClr val="000000"/>
                </a:solidFill>
                <a:latin typeface="Muli"/>
              </a:rPr>
              <a:t>hoạt</a:t>
            </a:r>
            <a:r>
              <a:rPr lang="en-US" sz="3500" dirty="0">
                <a:solidFill>
                  <a:srgbClr val="000000"/>
                </a:solidFill>
                <a:latin typeface="Muli"/>
              </a:rPr>
              <a:t> </a:t>
            </a:r>
            <a:r>
              <a:rPr lang="en-US" sz="3500" dirty="0" err="1">
                <a:solidFill>
                  <a:srgbClr val="000000"/>
                </a:solidFill>
                <a:latin typeface="Muli"/>
              </a:rPr>
              <a:t>động</a:t>
            </a:r>
            <a:r>
              <a:rPr lang="en-US" sz="3500" dirty="0">
                <a:solidFill>
                  <a:srgbClr val="000000"/>
                </a:solidFill>
                <a:latin typeface="Muli"/>
              </a:rPr>
              <a:t> </a:t>
            </a:r>
            <a:r>
              <a:rPr lang="en-US" sz="3500" dirty="0" err="1">
                <a:solidFill>
                  <a:srgbClr val="000000"/>
                </a:solidFill>
                <a:latin typeface="Muli"/>
              </a:rPr>
              <a:t>của</a:t>
            </a:r>
            <a:r>
              <a:rPr lang="en-US" sz="3500" dirty="0">
                <a:solidFill>
                  <a:srgbClr val="000000"/>
                </a:solidFill>
                <a:latin typeface="Muli"/>
              </a:rPr>
              <a:t> </a:t>
            </a:r>
            <a:r>
              <a:rPr lang="en-US" sz="3500" dirty="0" err="1">
                <a:solidFill>
                  <a:srgbClr val="000000"/>
                </a:solidFill>
                <a:latin typeface="Muli"/>
              </a:rPr>
              <a:t>mạng</a:t>
            </a:r>
            <a:r>
              <a:rPr lang="en-US" sz="3500" dirty="0">
                <a:solidFill>
                  <a:srgbClr val="000000"/>
                </a:solidFill>
                <a:latin typeface="Muli"/>
              </a:rPr>
              <a:t> </a:t>
            </a:r>
            <a:r>
              <a:rPr lang="en-US" sz="3500" dirty="0" err="1">
                <a:solidFill>
                  <a:srgbClr val="000000"/>
                </a:solidFill>
                <a:latin typeface="Muli"/>
              </a:rPr>
              <a:t>nơ-ron</a:t>
            </a:r>
            <a:r>
              <a:rPr lang="en-US" sz="3500" dirty="0">
                <a:solidFill>
                  <a:srgbClr val="000000"/>
                </a:solidFill>
                <a:latin typeface="Muli"/>
              </a:rPr>
              <a:t> </a:t>
            </a:r>
            <a:r>
              <a:rPr lang="en-US" sz="3500" dirty="0" err="1">
                <a:solidFill>
                  <a:srgbClr val="000000"/>
                </a:solidFill>
                <a:latin typeface="Muli"/>
              </a:rPr>
              <a:t>tích</a:t>
            </a:r>
            <a:r>
              <a:rPr lang="en-US" sz="3500" dirty="0">
                <a:solidFill>
                  <a:srgbClr val="000000"/>
                </a:solidFill>
                <a:latin typeface="Muli"/>
              </a:rPr>
              <a:t> </a:t>
            </a:r>
            <a:r>
              <a:rPr lang="en-US" sz="3500" dirty="0" err="1">
                <a:solidFill>
                  <a:srgbClr val="000000"/>
                </a:solidFill>
                <a:latin typeface="Muli"/>
              </a:rPr>
              <a:t>chập</a:t>
            </a:r>
            <a:r>
              <a:rPr lang="en-US" sz="3500" dirty="0">
                <a:solidFill>
                  <a:srgbClr val="000000"/>
                </a:solidFill>
                <a:latin typeface="Muli"/>
              </a:rPr>
              <a:t> (CNN) </a:t>
            </a:r>
            <a:r>
              <a:rPr lang="en-US" sz="3500" dirty="0" err="1">
                <a:solidFill>
                  <a:srgbClr val="000000"/>
                </a:solidFill>
                <a:latin typeface="Muli"/>
              </a:rPr>
              <a:t>và</a:t>
            </a:r>
            <a:r>
              <a:rPr lang="en-US" sz="3500" dirty="0">
                <a:solidFill>
                  <a:srgbClr val="000000"/>
                </a:solidFill>
                <a:latin typeface="Muli"/>
              </a:rPr>
              <a:t> </a:t>
            </a:r>
            <a:r>
              <a:rPr lang="en-US" sz="3500" dirty="0" err="1">
                <a:solidFill>
                  <a:srgbClr val="000000"/>
                </a:solidFill>
                <a:latin typeface="Muli"/>
              </a:rPr>
              <a:t>mạng</a:t>
            </a:r>
            <a:r>
              <a:rPr lang="en-US" sz="3500" dirty="0">
                <a:solidFill>
                  <a:srgbClr val="000000"/>
                </a:solidFill>
                <a:latin typeface="Muli"/>
              </a:rPr>
              <a:t> </a:t>
            </a:r>
            <a:r>
              <a:rPr lang="en-US" sz="3500" dirty="0" err="1">
                <a:solidFill>
                  <a:srgbClr val="000000"/>
                </a:solidFill>
                <a:latin typeface="Muli"/>
              </a:rPr>
              <a:t>nơ-ron</a:t>
            </a:r>
            <a:r>
              <a:rPr lang="en-US" sz="3500" dirty="0">
                <a:solidFill>
                  <a:srgbClr val="000000"/>
                </a:solidFill>
                <a:latin typeface="Muli"/>
              </a:rPr>
              <a:t> </a:t>
            </a:r>
            <a:r>
              <a:rPr lang="en-US" sz="3500" dirty="0" err="1">
                <a:solidFill>
                  <a:srgbClr val="000000"/>
                </a:solidFill>
                <a:latin typeface="Muli"/>
              </a:rPr>
              <a:t>dài</a:t>
            </a:r>
            <a:r>
              <a:rPr lang="en-US" sz="3500" dirty="0">
                <a:solidFill>
                  <a:srgbClr val="000000"/>
                </a:solidFill>
                <a:latin typeface="Muli"/>
              </a:rPr>
              <a:t> </a:t>
            </a:r>
            <a:r>
              <a:rPr lang="en-US" sz="3500" dirty="0" err="1">
                <a:solidFill>
                  <a:srgbClr val="000000"/>
                </a:solidFill>
                <a:latin typeface="Muli"/>
              </a:rPr>
              <a:t>ngắn</a:t>
            </a:r>
            <a:r>
              <a:rPr lang="en-US" sz="3500" dirty="0">
                <a:solidFill>
                  <a:srgbClr val="000000"/>
                </a:solidFill>
                <a:latin typeface="Muli"/>
              </a:rPr>
              <a:t> </a:t>
            </a:r>
            <a:r>
              <a:rPr lang="en-US" sz="3500" dirty="0" err="1">
                <a:solidFill>
                  <a:srgbClr val="000000"/>
                </a:solidFill>
                <a:latin typeface="Muli"/>
              </a:rPr>
              <a:t>hạn</a:t>
            </a:r>
            <a:r>
              <a:rPr lang="en-US" sz="3500" dirty="0">
                <a:solidFill>
                  <a:srgbClr val="000000"/>
                </a:solidFill>
                <a:latin typeface="Muli"/>
              </a:rPr>
              <a:t> (LSTM). </a:t>
            </a:r>
          </a:p>
          <a:p>
            <a:pPr algn="just">
              <a:lnSpc>
                <a:spcPts val="5250"/>
              </a:lnSpc>
            </a:pPr>
            <a:r>
              <a:rPr lang="en-US" sz="3500" dirty="0">
                <a:solidFill>
                  <a:srgbClr val="000000"/>
                </a:solidFill>
                <a:latin typeface="Muli"/>
              </a:rPr>
              <a:t>       </a:t>
            </a:r>
            <a:r>
              <a:rPr lang="en-US" sz="3500" dirty="0" err="1">
                <a:solidFill>
                  <a:srgbClr val="000000"/>
                </a:solidFill>
                <a:latin typeface="Muli"/>
              </a:rPr>
              <a:t>Từ</a:t>
            </a:r>
            <a:r>
              <a:rPr lang="en-US" sz="3500" dirty="0">
                <a:solidFill>
                  <a:srgbClr val="000000"/>
                </a:solidFill>
                <a:latin typeface="Muli"/>
              </a:rPr>
              <a:t> </a:t>
            </a:r>
            <a:r>
              <a:rPr lang="en-US" sz="3500" dirty="0" err="1">
                <a:solidFill>
                  <a:srgbClr val="000000"/>
                </a:solidFill>
                <a:latin typeface="Muli"/>
              </a:rPr>
              <a:t>đó</a:t>
            </a:r>
            <a:r>
              <a:rPr lang="en-US" sz="3500" dirty="0">
                <a:solidFill>
                  <a:srgbClr val="000000"/>
                </a:solidFill>
                <a:latin typeface="Muli"/>
              </a:rPr>
              <a:t> </a:t>
            </a:r>
            <a:r>
              <a:rPr lang="en-US" sz="3500" dirty="0" err="1">
                <a:solidFill>
                  <a:srgbClr val="000000"/>
                </a:solidFill>
                <a:latin typeface="Muli"/>
              </a:rPr>
              <a:t>tạo</a:t>
            </a:r>
            <a:r>
              <a:rPr lang="en-US" sz="3500" dirty="0">
                <a:solidFill>
                  <a:srgbClr val="000000"/>
                </a:solidFill>
                <a:latin typeface="Muli"/>
              </a:rPr>
              <a:t> </a:t>
            </a:r>
            <a:r>
              <a:rPr lang="en-US" sz="3500" dirty="0" err="1">
                <a:solidFill>
                  <a:srgbClr val="000000"/>
                </a:solidFill>
                <a:latin typeface="Muli"/>
              </a:rPr>
              <a:t>ra</a:t>
            </a:r>
            <a:r>
              <a:rPr lang="en-US" sz="3500" dirty="0">
                <a:solidFill>
                  <a:srgbClr val="000000"/>
                </a:solidFill>
                <a:latin typeface="Muli"/>
              </a:rPr>
              <a:t> </a:t>
            </a:r>
            <a:r>
              <a:rPr lang="en-US" sz="3500" dirty="0" err="1">
                <a:solidFill>
                  <a:srgbClr val="000000"/>
                </a:solidFill>
                <a:latin typeface="Muli"/>
              </a:rPr>
              <a:t>một</a:t>
            </a:r>
            <a:r>
              <a:rPr lang="en-US" sz="3500" dirty="0">
                <a:solidFill>
                  <a:srgbClr val="000000"/>
                </a:solidFill>
                <a:latin typeface="Muli"/>
              </a:rPr>
              <a:t> </a:t>
            </a:r>
            <a:r>
              <a:rPr lang="en-US" sz="3500" dirty="0" err="1">
                <a:solidFill>
                  <a:srgbClr val="000000"/>
                </a:solidFill>
                <a:latin typeface="Muli"/>
              </a:rPr>
              <a:t>hệ</a:t>
            </a:r>
            <a:r>
              <a:rPr lang="en-US" sz="3500" dirty="0">
                <a:solidFill>
                  <a:srgbClr val="000000"/>
                </a:solidFill>
                <a:latin typeface="Muli"/>
              </a:rPr>
              <a:t> </a:t>
            </a:r>
            <a:r>
              <a:rPr lang="en-US" sz="3500" dirty="0" err="1">
                <a:solidFill>
                  <a:srgbClr val="000000"/>
                </a:solidFill>
                <a:latin typeface="Muli"/>
              </a:rPr>
              <a:t>thống</a:t>
            </a:r>
            <a:r>
              <a:rPr lang="en-US" sz="3500" dirty="0">
                <a:solidFill>
                  <a:srgbClr val="000000"/>
                </a:solidFill>
                <a:latin typeface="Muli"/>
              </a:rPr>
              <a:t> </a:t>
            </a:r>
            <a:r>
              <a:rPr lang="en-US" sz="3500" dirty="0" err="1">
                <a:solidFill>
                  <a:srgbClr val="000000"/>
                </a:solidFill>
                <a:latin typeface="Muli"/>
              </a:rPr>
              <a:t>thông</a:t>
            </a:r>
            <a:r>
              <a:rPr lang="en-US" sz="3500" dirty="0">
                <a:solidFill>
                  <a:srgbClr val="000000"/>
                </a:solidFill>
                <a:latin typeface="Muli"/>
              </a:rPr>
              <a:t> minh </a:t>
            </a:r>
            <a:r>
              <a:rPr lang="en-US" sz="3500" dirty="0" err="1">
                <a:solidFill>
                  <a:srgbClr val="000000"/>
                </a:solidFill>
                <a:latin typeface="Muli"/>
              </a:rPr>
              <a:t>có</a:t>
            </a:r>
            <a:r>
              <a:rPr lang="en-US" sz="3500" dirty="0">
                <a:solidFill>
                  <a:srgbClr val="000000"/>
                </a:solidFill>
                <a:latin typeface="Muli"/>
              </a:rPr>
              <a:t> </a:t>
            </a:r>
            <a:r>
              <a:rPr lang="en-US" sz="3500" dirty="0" err="1">
                <a:solidFill>
                  <a:srgbClr val="000000"/>
                </a:solidFill>
                <a:latin typeface="Muli"/>
              </a:rPr>
              <a:t>khả</a:t>
            </a:r>
            <a:r>
              <a:rPr lang="en-US" sz="3500" dirty="0">
                <a:solidFill>
                  <a:srgbClr val="000000"/>
                </a:solidFill>
                <a:latin typeface="Muli"/>
              </a:rPr>
              <a:t> </a:t>
            </a:r>
            <a:r>
              <a:rPr lang="en-US" sz="3500" dirty="0" err="1">
                <a:solidFill>
                  <a:srgbClr val="000000"/>
                </a:solidFill>
                <a:latin typeface="Muli"/>
              </a:rPr>
              <a:t>năng</a:t>
            </a:r>
            <a:r>
              <a:rPr lang="en-US" sz="3500" dirty="0">
                <a:solidFill>
                  <a:srgbClr val="000000"/>
                </a:solidFill>
                <a:latin typeface="Muli"/>
              </a:rPr>
              <a:t> </a:t>
            </a:r>
            <a:r>
              <a:rPr lang="en-US" sz="3500" dirty="0" err="1">
                <a:solidFill>
                  <a:srgbClr val="000000"/>
                </a:solidFill>
                <a:latin typeface="Muli"/>
              </a:rPr>
              <a:t>nhận</a:t>
            </a:r>
            <a:r>
              <a:rPr lang="en-US" sz="3500" dirty="0">
                <a:solidFill>
                  <a:srgbClr val="000000"/>
                </a:solidFill>
                <a:latin typeface="Muli"/>
              </a:rPr>
              <a:t> </a:t>
            </a:r>
            <a:r>
              <a:rPr lang="en-US" sz="3500" dirty="0" err="1">
                <a:solidFill>
                  <a:srgbClr val="000000"/>
                </a:solidFill>
                <a:latin typeface="Muli"/>
              </a:rPr>
              <a:t>biết</a:t>
            </a:r>
            <a:r>
              <a:rPr lang="en-US" sz="3500" dirty="0">
                <a:solidFill>
                  <a:srgbClr val="000000"/>
                </a:solidFill>
                <a:latin typeface="Muli"/>
              </a:rPr>
              <a:t>, </a:t>
            </a:r>
            <a:r>
              <a:rPr lang="en-US" sz="3500" dirty="0" err="1">
                <a:solidFill>
                  <a:srgbClr val="000000"/>
                </a:solidFill>
                <a:latin typeface="Muli"/>
              </a:rPr>
              <a:t>hiểu</a:t>
            </a:r>
            <a:r>
              <a:rPr lang="en-US" sz="3500" dirty="0">
                <a:solidFill>
                  <a:srgbClr val="000000"/>
                </a:solidFill>
                <a:latin typeface="Muli"/>
              </a:rPr>
              <a:t> </a:t>
            </a:r>
            <a:r>
              <a:rPr lang="en-US" sz="3500" dirty="0" err="1">
                <a:solidFill>
                  <a:srgbClr val="000000"/>
                </a:solidFill>
                <a:latin typeface="Muli"/>
              </a:rPr>
              <a:t>và</a:t>
            </a:r>
            <a:r>
              <a:rPr lang="en-US" sz="3500" dirty="0">
                <a:solidFill>
                  <a:srgbClr val="000000"/>
                </a:solidFill>
                <a:latin typeface="Muli"/>
              </a:rPr>
              <a:t> </a:t>
            </a:r>
            <a:r>
              <a:rPr lang="en-US" sz="3500" dirty="0" err="1">
                <a:solidFill>
                  <a:srgbClr val="000000"/>
                </a:solidFill>
                <a:latin typeface="Muli"/>
              </a:rPr>
              <a:t>dự</a:t>
            </a:r>
            <a:r>
              <a:rPr lang="en-US" sz="3500" dirty="0">
                <a:solidFill>
                  <a:srgbClr val="000000"/>
                </a:solidFill>
                <a:latin typeface="Muli"/>
              </a:rPr>
              <a:t> </a:t>
            </a:r>
            <a:r>
              <a:rPr lang="en-US" sz="3500" dirty="0" err="1">
                <a:solidFill>
                  <a:srgbClr val="000000"/>
                </a:solidFill>
                <a:latin typeface="Muli"/>
              </a:rPr>
              <a:t>đoán</a:t>
            </a:r>
            <a:r>
              <a:rPr lang="en-US" sz="3500" dirty="0">
                <a:solidFill>
                  <a:srgbClr val="000000"/>
                </a:solidFill>
                <a:latin typeface="Muli"/>
              </a:rPr>
              <a:t> </a:t>
            </a:r>
            <a:r>
              <a:rPr lang="en-US" sz="3500" dirty="0" err="1">
                <a:solidFill>
                  <a:srgbClr val="000000"/>
                </a:solidFill>
                <a:latin typeface="Muli"/>
              </a:rPr>
              <a:t>hành</a:t>
            </a:r>
            <a:r>
              <a:rPr lang="en-US" sz="3500" dirty="0">
                <a:solidFill>
                  <a:srgbClr val="000000"/>
                </a:solidFill>
                <a:latin typeface="Muli"/>
              </a:rPr>
              <a:t> </a:t>
            </a:r>
            <a:r>
              <a:rPr lang="en-US" sz="3500" dirty="0" err="1">
                <a:solidFill>
                  <a:srgbClr val="000000"/>
                </a:solidFill>
                <a:latin typeface="Muli"/>
              </a:rPr>
              <a:t>động</a:t>
            </a:r>
            <a:r>
              <a:rPr lang="en-US" sz="3500" dirty="0">
                <a:solidFill>
                  <a:srgbClr val="000000"/>
                </a:solidFill>
                <a:latin typeface="Muli"/>
              </a:rPr>
              <a:t> con </a:t>
            </a:r>
            <a:r>
              <a:rPr lang="en-US" sz="3500" dirty="0" err="1">
                <a:solidFill>
                  <a:srgbClr val="000000"/>
                </a:solidFill>
                <a:latin typeface="Muli"/>
              </a:rPr>
              <a:t>người</a:t>
            </a:r>
            <a:r>
              <a:rPr lang="en-US" sz="3500" dirty="0">
                <a:solidFill>
                  <a:srgbClr val="000000"/>
                </a:solidFill>
                <a:latin typeface="Muli"/>
              </a:rPr>
              <a:t> </a:t>
            </a:r>
            <a:r>
              <a:rPr lang="en-US" sz="3500" dirty="0" err="1">
                <a:solidFill>
                  <a:srgbClr val="000000"/>
                </a:solidFill>
                <a:latin typeface="Muli"/>
              </a:rPr>
              <a:t>từ</a:t>
            </a:r>
            <a:r>
              <a:rPr lang="en-US" sz="3500" dirty="0">
                <a:solidFill>
                  <a:srgbClr val="000000"/>
                </a:solidFill>
                <a:latin typeface="Muli"/>
              </a:rPr>
              <a:t> </a:t>
            </a:r>
            <a:r>
              <a:rPr lang="en-US" sz="3500" dirty="0" err="1">
                <a:solidFill>
                  <a:srgbClr val="000000"/>
                </a:solidFill>
                <a:latin typeface="Muli"/>
              </a:rPr>
              <a:t>dữ</a:t>
            </a:r>
            <a:r>
              <a:rPr lang="en-US" sz="3500" dirty="0">
                <a:solidFill>
                  <a:srgbClr val="000000"/>
                </a:solidFill>
                <a:latin typeface="Muli"/>
              </a:rPr>
              <a:t> </a:t>
            </a:r>
            <a:r>
              <a:rPr lang="en-US" sz="3500" dirty="0" err="1">
                <a:solidFill>
                  <a:srgbClr val="000000"/>
                </a:solidFill>
                <a:latin typeface="Muli"/>
              </a:rPr>
              <a:t>liệu</a:t>
            </a:r>
            <a:r>
              <a:rPr lang="en-US" sz="3500" dirty="0">
                <a:solidFill>
                  <a:srgbClr val="000000"/>
                </a:solidFill>
                <a:latin typeface="Muli"/>
              </a:rPr>
              <a:t> video, </a:t>
            </a:r>
            <a:r>
              <a:rPr lang="en-US" sz="3500" dirty="0" err="1">
                <a:solidFill>
                  <a:srgbClr val="000000"/>
                </a:solidFill>
                <a:latin typeface="Muli"/>
              </a:rPr>
              <a:t>tạo</a:t>
            </a:r>
            <a:r>
              <a:rPr lang="en-US" sz="3500" dirty="0">
                <a:solidFill>
                  <a:srgbClr val="000000"/>
                </a:solidFill>
                <a:latin typeface="Muli"/>
              </a:rPr>
              <a:t> </a:t>
            </a:r>
            <a:r>
              <a:rPr lang="en-US" sz="3500" dirty="0" err="1">
                <a:solidFill>
                  <a:srgbClr val="000000"/>
                </a:solidFill>
                <a:latin typeface="Muli"/>
              </a:rPr>
              <a:t>ra</a:t>
            </a:r>
            <a:r>
              <a:rPr lang="en-US" sz="3500" dirty="0">
                <a:solidFill>
                  <a:srgbClr val="000000"/>
                </a:solidFill>
                <a:latin typeface="Muli"/>
              </a:rPr>
              <a:t> </a:t>
            </a:r>
            <a:r>
              <a:rPr lang="en-US" sz="3500" dirty="0" err="1">
                <a:solidFill>
                  <a:srgbClr val="000000"/>
                </a:solidFill>
                <a:latin typeface="Muli"/>
              </a:rPr>
              <a:t>tiềm</a:t>
            </a:r>
            <a:r>
              <a:rPr lang="en-US" sz="3500" dirty="0">
                <a:solidFill>
                  <a:srgbClr val="000000"/>
                </a:solidFill>
                <a:latin typeface="Muli"/>
              </a:rPr>
              <a:t> </a:t>
            </a:r>
            <a:r>
              <a:rPr lang="en-US" sz="3500" dirty="0" err="1">
                <a:solidFill>
                  <a:srgbClr val="000000"/>
                </a:solidFill>
                <a:latin typeface="Muli"/>
              </a:rPr>
              <a:t>năng</a:t>
            </a:r>
            <a:r>
              <a:rPr lang="en-US" sz="3500" dirty="0">
                <a:solidFill>
                  <a:srgbClr val="000000"/>
                </a:solidFill>
                <a:latin typeface="Muli"/>
              </a:rPr>
              <a:t> </a:t>
            </a:r>
            <a:r>
              <a:rPr lang="en-US" sz="3500" dirty="0" err="1">
                <a:solidFill>
                  <a:srgbClr val="000000"/>
                </a:solidFill>
                <a:latin typeface="Muli"/>
              </a:rPr>
              <a:t>ứng</a:t>
            </a:r>
            <a:r>
              <a:rPr lang="en-US" sz="3500" dirty="0">
                <a:solidFill>
                  <a:srgbClr val="000000"/>
                </a:solidFill>
                <a:latin typeface="Muli"/>
              </a:rPr>
              <a:t> </a:t>
            </a:r>
            <a:r>
              <a:rPr lang="en-US" sz="3500" dirty="0" err="1">
                <a:solidFill>
                  <a:srgbClr val="000000"/>
                </a:solidFill>
                <a:latin typeface="Muli"/>
              </a:rPr>
              <a:t>dụng</a:t>
            </a:r>
            <a:r>
              <a:rPr lang="en-US" sz="3500" dirty="0">
                <a:solidFill>
                  <a:srgbClr val="000000"/>
                </a:solidFill>
                <a:latin typeface="Muli"/>
              </a:rPr>
              <a:t> </a:t>
            </a:r>
            <a:r>
              <a:rPr lang="en-US" sz="3500" dirty="0" err="1">
                <a:solidFill>
                  <a:srgbClr val="000000"/>
                </a:solidFill>
                <a:latin typeface="Muli"/>
              </a:rPr>
              <a:t>rộng</a:t>
            </a:r>
            <a:r>
              <a:rPr lang="en-US" sz="3500" dirty="0">
                <a:solidFill>
                  <a:srgbClr val="000000"/>
                </a:solidFill>
                <a:latin typeface="Muli"/>
              </a:rPr>
              <a:t> </a:t>
            </a:r>
            <a:r>
              <a:rPr lang="en-US" sz="3500" dirty="0" err="1">
                <a:solidFill>
                  <a:srgbClr val="000000"/>
                </a:solidFill>
                <a:latin typeface="Muli"/>
              </a:rPr>
              <a:t>rãi</a:t>
            </a:r>
            <a:r>
              <a:rPr lang="en-US" sz="3500" dirty="0">
                <a:solidFill>
                  <a:srgbClr val="000000"/>
                </a:solidFill>
                <a:latin typeface="Muli"/>
              </a:rPr>
              <a:t> </a:t>
            </a:r>
            <a:r>
              <a:rPr lang="en-US" sz="3500" dirty="0" err="1">
                <a:solidFill>
                  <a:srgbClr val="000000"/>
                </a:solidFill>
                <a:latin typeface="Muli"/>
              </a:rPr>
              <a:t>trong</a:t>
            </a:r>
            <a:r>
              <a:rPr lang="en-US" sz="3500" dirty="0">
                <a:solidFill>
                  <a:srgbClr val="000000"/>
                </a:solidFill>
                <a:latin typeface="Muli"/>
              </a:rPr>
              <a:t> </a:t>
            </a:r>
            <a:r>
              <a:rPr lang="en-US" sz="3500" dirty="0" err="1">
                <a:solidFill>
                  <a:srgbClr val="000000"/>
                </a:solidFill>
                <a:latin typeface="Muli"/>
              </a:rPr>
              <a:t>các</a:t>
            </a:r>
            <a:r>
              <a:rPr lang="en-US" sz="3500" dirty="0">
                <a:solidFill>
                  <a:srgbClr val="000000"/>
                </a:solidFill>
                <a:latin typeface="Muli"/>
              </a:rPr>
              <a:t> </a:t>
            </a:r>
            <a:r>
              <a:rPr lang="en-US" sz="3500" dirty="0" err="1">
                <a:solidFill>
                  <a:srgbClr val="000000"/>
                </a:solidFill>
                <a:latin typeface="Muli"/>
              </a:rPr>
              <a:t>lĩnh</a:t>
            </a:r>
            <a:r>
              <a:rPr lang="en-US" sz="3500" dirty="0">
                <a:solidFill>
                  <a:srgbClr val="000000"/>
                </a:solidFill>
                <a:latin typeface="Muli"/>
              </a:rPr>
              <a:t> </a:t>
            </a:r>
            <a:r>
              <a:rPr lang="en-US" sz="3500" dirty="0" err="1">
                <a:solidFill>
                  <a:srgbClr val="000000"/>
                </a:solidFill>
                <a:latin typeface="Muli"/>
              </a:rPr>
              <a:t>vực</a:t>
            </a:r>
            <a:r>
              <a:rPr lang="en-US" sz="3500" dirty="0">
                <a:solidFill>
                  <a:srgbClr val="000000"/>
                </a:solidFill>
                <a:latin typeface="Muli"/>
              </a:rPr>
              <a:t> </a:t>
            </a:r>
            <a:r>
              <a:rPr lang="en-US" sz="3500" dirty="0" err="1">
                <a:solidFill>
                  <a:srgbClr val="000000"/>
                </a:solidFill>
                <a:latin typeface="Muli"/>
              </a:rPr>
              <a:t>đời</a:t>
            </a:r>
            <a:r>
              <a:rPr lang="en-US" sz="3500" dirty="0">
                <a:solidFill>
                  <a:srgbClr val="000000"/>
                </a:solidFill>
                <a:latin typeface="Muli"/>
              </a:rPr>
              <a:t> </a:t>
            </a:r>
            <a:r>
              <a:rPr lang="en-US" sz="3500" dirty="0" err="1">
                <a:solidFill>
                  <a:srgbClr val="000000"/>
                </a:solidFill>
                <a:latin typeface="Muli"/>
              </a:rPr>
              <a:t>sống</a:t>
            </a:r>
            <a:r>
              <a:rPr lang="en-US" sz="3500" dirty="0">
                <a:solidFill>
                  <a:srgbClr val="000000"/>
                </a:solidFill>
                <a:latin typeface="Muli"/>
              </a:rPr>
              <a:t>.</a:t>
            </a:r>
          </a:p>
          <a:p>
            <a:pPr>
              <a:lnSpc>
                <a:spcPts val="5250"/>
              </a:lnSpc>
            </a:pPr>
            <a:endParaRPr lang="en-US" sz="3500" dirty="0">
              <a:solidFill>
                <a:srgbClr val="000000"/>
              </a:solidFill>
              <a:latin typeface="Muli"/>
            </a:endParaRPr>
          </a:p>
          <a:p>
            <a:pPr>
              <a:lnSpc>
                <a:spcPts val="5250"/>
              </a:lnSpc>
            </a:pPr>
            <a:endParaRPr lang="en-US" sz="3500" dirty="0">
              <a:solidFill>
                <a:srgbClr val="000000"/>
              </a:solidFill>
              <a:latin typeface="Muli"/>
            </a:endParaRPr>
          </a:p>
        </p:txBody>
      </p:sp>
      <p:pic>
        <p:nvPicPr>
          <p:cNvPr id="1028" name="Picture 4" descr="Bộ sưu tập hình ảnh mục tiêu chất lượng 4K - 999+ tuyệt đẹ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90600" y="2098020"/>
            <a:ext cx="952862" cy="952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02033" y="1607120"/>
            <a:ext cx="6492240" cy="0"/>
          </a:xfrm>
          <a:prstGeom prst="line">
            <a:avLst/>
          </a:prstGeom>
          <a:ln w="9525" cap="flat">
            <a:solidFill>
              <a:srgbClr val="000000"/>
            </a:solidFill>
            <a:prstDash val="solid"/>
            <a:headEnd type="none" w="sm" len="sm"/>
            <a:tailEnd type="none" w="sm" len="sm"/>
          </a:ln>
        </p:spPr>
      </p:sp>
      <p:sp>
        <p:nvSpPr>
          <p:cNvPr id="3" name="TextBox 3"/>
          <p:cNvSpPr txBox="1"/>
          <p:nvPr/>
        </p:nvSpPr>
        <p:spPr>
          <a:xfrm>
            <a:off x="1189362" y="609600"/>
            <a:ext cx="4669155" cy="762000"/>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Muli Bold"/>
              </a:rPr>
              <a:t>2. Cơ sở lý thuyết</a:t>
            </a:r>
          </a:p>
        </p:txBody>
      </p:sp>
      <p:sp>
        <p:nvSpPr>
          <p:cNvPr id="4" name="Freeform 4"/>
          <p:cNvSpPr/>
          <p:nvPr/>
        </p:nvSpPr>
        <p:spPr>
          <a:xfrm>
            <a:off x="0" y="-1875984"/>
            <a:ext cx="18288000" cy="2561784"/>
          </a:xfrm>
          <a:custGeom>
            <a:avLst/>
            <a:gdLst/>
            <a:ahLst/>
            <a:cxnLst/>
            <a:rect l="l" t="t" r="r" b="b"/>
            <a:pathLst>
              <a:path w="18288000" h="2561784">
                <a:moveTo>
                  <a:pt x="0" y="0"/>
                </a:moveTo>
                <a:lnTo>
                  <a:pt x="18288000" y="0"/>
                </a:lnTo>
                <a:lnTo>
                  <a:pt x="18288000" y="2561784"/>
                </a:lnTo>
                <a:lnTo>
                  <a:pt x="0" y="2561784"/>
                </a:lnTo>
                <a:lnTo>
                  <a:pt x="0" y="0"/>
                </a:lnTo>
                <a:close/>
              </a:path>
            </a:pathLst>
          </a:custGeom>
          <a:blipFill>
            <a:blip r:embed="rId3">
              <a:extLst>
                <a:ext uri="{96DAC541-7B7A-43D3-8B79-37D633B846F1}">
                  <asvg:svgBlip xmlns:asvg="http://schemas.microsoft.com/office/drawing/2016/SVG/main" xmlns="" r:embed="rId4"/>
                </a:ext>
              </a:extLst>
            </a:blip>
            <a:stretch>
              <a:fillRect t="-300932" b="-312945"/>
            </a:stretch>
          </a:blipFill>
          <a:ln cap="sq">
            <a:noFill/>
            <a:prstDash val="lgDash"/>
            <a:miter/>
          </a:ln>
        </p:spPr>
      </p:sp>
      <p:sp>
        <p:nvSpPr>
          <p:cNvPr id="5" name="TextBox 5"/>
          <p:cNvSpPr txBox="1"/>
          <p:nvPr/>
        </p:nvSpPr>
        <p:spPr>
          <a:xfrm>
            <a:off x="1379313" y="2780283"/>
            <a:ext cx="15529373" cy="5540375"/>
          </a:xfrm>
          <a:prstGeom prst="rect">
            <a:avLst/>
          </a:prstGeom>
        </p:spPr>
        <p:txBody>
          <a:bodyPr lIns="0" tIns="0" rIns="0" bIns="0" rtlCol="0" anchor="t">
            <a:spAutoFit/>
          </a:bodyPr>
          <a:lstStyle/>
          <a:p>
            <a:pPr>
              <a:lnSpc>
                <a:spcPts val="4899"/>
              </a:lnSpc>
            </a:pPr>
            <a:r>
              <a:rPr lang="en-US" sz="3499" dirty="0" err="1">
                <a:solidFill>
                  <a:srgbClr val="000000"/>
                </a:solidFill>
                <a:latin typeface="Muli"/>
              </a:rPr>
              <a:t>Mạng</a:t>
            </a:r>
            <a:r>
              <a:rPr lang="en-US" sz="3499" dirty="0">
                <a:solidFill>
                  <a:srgbClr val="000000"/>
                </a:solidFill>
                <a:latin typeface="Muli"/>
              </a:rPr>
              <a:t> </a:t>
            </a:r>
            <a:r>
              <a:rPr lang="en-US" sz="3499" dirty="0" err="1">
                <a:solidFill>
                  <a:srgbClr val="000000"/>
                </a:solidFill>
                <a:latin typeface="Muli"/>
              </a:rPr>
              <a:t>Nơ-ron</a:t>
            </a:r>
            <a:r>
              <a:rPr lang="en-US" sz="3499" dirty="0">
                <a:solidFill>
                  <a:srgbClr val="000000"/>
                </a:solidFill>
                <a:latin typeface="Muli"/>
              </a:rPr>
              <a:t> </a:t>
            </a:r>
            <a:r>
              <a:rPr lang="en-US" sz="3499" dirty="0" err="1">
                <a:solidFill>
                  <a:srgbClr val="000000"/>
                </a:solidFill>
                <a:latin typeface="Muli"/>
              </a:rPr>
              <a:t>Tích</a:t>
            </a:r>
            <a:r>
              <a:rPr lang="en-US" sz="3499" dirty="0">
                <a:solidFill>
                  <a:srgbClr val="000000"/>
                </a:solidFill>
                <a:latin typeface="Muli"/>
              </a:rPr>
              <a:t> </a:t>
            </a:r>
            <a:r>
              <a:rPr lang="en-US" sz="3499" dirty="0" err="1">
                <a:solidFill>
                  <a:srgbClr val="000000"/>
                </a:solidFill>
                <a:latin typeface="Muli"/>
              </a:rPr>
              <a:t>Chập</a:t>
            </a:r>
            <a:r>
              <a:rPr lang="en-US" sz="3499" dirty="0">
                <a:solidFill>
                  <a:srgbClr val="000000"/>
                </a:solidFill>
                <a:latin typeface="Muli"/>
              </a:rPr>
              <a:t> (CNN) </a:t>
            </a:r>
            <a:r>
              <a:rPr lang="en-US" sz="3499" dirty="0" err="1">
                <a:solidFill>
                  <a:srgbClr val="000000"/>
                </a:solidFill>
                <a:latin typeface="Muli"/>
              </a:rPr>
              <a:t>là</a:t>
            </a:r>
            <a:r>
              <a:rPr lang="en-US" sz="3499" dirty="0">
                <a:solidFill>
                  <a:srgbClr val="000000"/>
                </a:solidFill>
                <a:latin typeface="Muli"/>
              </a:rPr>
              <a:t> </a:t>
            </a:r>
            <a:r>
              <a:rPr lang="en-US" sz="3499" dirty="0" err="1">
                <a:solidFill>
                  <a:srgbClr val="000000"/>
                </a:solidFill>
                <a:latin typeface="Muli"/>
              </a:rPr>
              <a:t>một</a:t>
            </a:r>
            <a:r>
              <a:rPr lang="en-US" sz="3499" dirty="0">
                <a:solidFill>
                  <a:srgbClr val="000000"/>
                </a:solidFill>
                <a:latin typeface="Muli"/>
              </a:rPr>
              <a:t> </a:t>
            </a:r>
            <a:r>
              <a:rPr lang="en-US" sz="3499" dirty="0" err="1">
                <a:solidFill>
                  <a:srgbClr val="000000"/>
                </a:solidFill>
                <a:latin typeface="Muli"/>
              </a:rPr>
              <a:t>loại</a:t>
            </a:r>
            <a:r>
              <a:rPr lang="en-US" sz="3499" dirty="0">
                <a:solidFill>
                  <a:srgbClr val="000000"/>
                </a:solidFill>
                <a:latin typeface="Muli"/>
              </a:rPr>
              <a:t> </a:t>
            </a:r>
            <a:r>
              <a:rPr lang="en-US" sz="3499" dirty="0" err="1">
                <a:solidFill>
                  <a:srgbClr val="000000"/>
                </a:solidFill>
                <a:latin typeface="Muli"/>
              </a:rPr>
              <a:t>mô</a:t>
            </a:r>
            <a:r>
              <a:rPr lang="en-US" sz="3499" dirty="0">
                <a:solidFill>
                  <a:srgbClr val="000000"/>
                </a:solidFill>
                <a:latin typeface="Muli"/>
              </a:rPr>
              <a:t> </a:t>
            </a:r>
            <a:r>
              <a:rPr lang="en-US" sz="3499" dirty="0" err="1">
                <a:solidFill>
                  <a:srgbClr val="000000"/>
                </a:solidFill>
                <a:latin typeface="Muli"/>
              </a:rPr>
              <a:t>hình</a:t>
            </a:r>
            <a:r>
              <a:rPr lang="en-US" sz="3499" dirty="0">
                <a:solidFill>
                  <a:srgbClr val="000000"/>
                </a:solidFill>
                <a:latin typeface="Muli"/>
              </a:rPr>
              <a:t> </a:t>
            </a:r>
            <a:r>
              <a:rPr lang="en-US" sz="3499" dirty="0" err="1">
                <a:solidFill>
                  <a:srgbClr val="000000"/>
                </a:solidFill>
                <a:latin typeface="Muli"/>
              </a:rPr>
              <a:t>học</a:t>
            </a:r>
            <a:r>
              <a:rPr lang="en-US" sz="3499" dirty="0">
                <a:solidFill>
                  <a:srgbClr val="000000"/>
                </a:solidFill>
                <a:latin typeface="Muli"/>
              </a:rPr>
              <a:t> </a:t>
            </a:r>
            <a:r>
              <a:rPr lang="en-US" sz="3499" dirty="0" err="1">
                <a:solidFill>
                  <a:srgbClr val="000000"/>
                </a:solidFill>
                <a:latin typeface="Muli"/>
              </a:rPr>
              <a:t>sâu</a:t>
            </a:r>
            <a:r>
              <a:rPr lang="en-US" sz="3499" dirty="0">
                <a:solidFill>
                  <a:srgbClr val="000000"/>
                </a:solidFill>
                <a:latin typeface="Muli"/>
              </a:rPr>
              <a:t> </a:t>
            </a:r>
            <a:r>
              <a:rPr lang="en-US" sz="3499" dirty="0" err="1">
                <a:solidFill>
                  <a:srgbClr val="000000"/>
                </a:solidFill>
                <a:latin typeface="Muli"/>
              </a:rPr>
              <a:t>được</a:t>
            </a:r>
            <a:r>
              <a:rPr lang="en-US" sz="3499" dirty="0">
                <a:solidFill>
                  <a:srgbClr val="000000"/>
                </a:solidFill>
                <a:latin typeface="Muli"/>
              </a:rPr>
              <a:t> </a:t>
            </a:r>
            <a:r>
              <a:rPr lang="en-US" sz="3499" dirty="0" err="1">
                <a:solidFill>
                  <a:srgbClr val="000000"/>
                </a:solidFill>
                <a:latin typeface="Muli"/>
              </a:rPr>
              <a:t>thiết</a:t>
            </a:r>
            <a:r>
              <a:rPr lang="en-US" sz="3499" dirty="0">
                <a:solidFill>
                  <a:srgbClr val="000000"/>
                </a:solidFill>
                <a:latin typeface="Muli"/>
              </a:rPr>
              <a:t> </a:t>
            </a:r>
            <a:r>
              <a:rPr lang="en-US" sz="3499" dirty="0" err="1">
                <a:solidFill>
                  <a:srgbClr val="000000"/>
                </a:solidFill>
                <a:latin typeface="Muli"/>
              </a:rPr>
              <a:t>kế</a:t>
            </a:r>
            <a:r>
              <a:rPr lang="en-US" sz="3499" dirty="0">
                <a:solidFill>
                  <a:srgbClr val="000000"/>
                </a:solidFill>
                <a:latin typeface="Muli"/>
              </a:rPr>
              <a:t> </a:t>
            </a:r>
            <a:r>
              <a:rPr lang="en-US" sz="3499" dirty="0" err="1">
                <a:solidFill>
                  <a:srgbClr val="000000"/>
                </a:solidFill>
                <a:latin typeface="Muli"/>
              </a:rPr>
              <a:t>đặc</a:t>
            </a:r>
            <a:r>
              <a:rPr lang="en-US" sz="3499" dirty="0">
                <a:solidFill>
                  <a:srgbClr val="000000"/>
                </a:solidFill>
                <a:latin typeface="Muli"/>
              </a:rPr>
              <a:t> </a:t>
            </a:r>
            <a:r>
              <a:rPr lang="en-US" sz="3499" dirty="0" err="1">
                <a:solidFill>
                  <a:srgbClr val="000000"/>
                </a:solidFill>
                <a:latin typeface="Muli"/>
              </a:rPr>
              <a:t>biệt</a:t>
            </a:r>
            <a:r>
              <a:rPr lang="en-US" sz="3499" dirty="0">
                <a:solidFill>
                  <a:srgbClr val="000000"/>
                </a:solidFill>
                <a:latin typeface="Muli"/>
              </a:rPr>
              <a:t> </a:t>
            </a:r>
            <a:r>
              <a:rPr lang="en-US" sz="3499" dirty="0" err="1">
                <a:solidFill>
                  <a:srgbClr val="000000"/>
                </a:solidFill>
                <a:latin typeface="Muli"/>
              </a:rPr>
              <a:t>để</a:t>
            </a:r>
            <a:r>
              <a:rPr lang="en-US" sz="3499" dirty="0">
                <a:solidFill>
                  <a:srgbClr val="000000"/>
                </a:solidFill>
                <a:latin typeface="Muli"/>
              </a:rPr>
              <a:t> </a:t>
            </a:r>
            <a:r>
              <a:rPr lang="en-US" sz="3499" dirty="0" err="1">
                <a:solidFill>
                  <a:srgbClr val="000000"/>
                </a:solidFill>
                <a:latin typeface="Muli"/>
              </a:rPr>
              <a:t>xử</a:t>
            </a:r>
            <a:r>
              <a:rPr lang="en-US" sz="3499" dirty="0">
                <a:solidFill>
                  <a:srgbClr val="000000"/>
                </a:solidFill>
                <a:latin typeface="Muli"/>
              </a:rPr>
              <a:t> </a:t>
            </a:r>
            <a:r>
              <a:rPr lang="en-US" sz="3499" dirty="0" err="1">
                <a:solidFill>
                  <a:srgbClr val="000000"/>
                </a:solidFill>
                <a:latin typeface="Muli"/>
              </a:rPr>
              <a:t>lý</a:t>
            </a:r>
            <a:r>
              <a:rPr lang="en-US" sz="3499" dirty="0">
                <a:solidFill>
                  <a:srgbClr val="000000"/>
                </a:solidFill>
                <a:latin typeface="Muli"/>
              </a:rPr>
              <a:t> </a:t>
            </a:r>
            <a:r>
              <a:rPr lang="en-US" sz="3499" dirty="0" err="1">
                <a:solidFill>
                  <a:srgbClr val="000000"/>
                </a:solidFill>
                <a:latin typeface="Muli"/>
              </a:rPr>
              <a:t>dữ</a:t>
            </a:r>
            <a:r>
              <a:rPr lang="en-US" sz="3499" dirty="0">
                <a:solidFill>
                  <a:srgbClr val="000000"/>
                </a:solidFill>
                <a:latin typeface="Muli"/>
              </a:rPr>
              <a:t> </a:t>
            </a:r>
            <a:r>
              <a:rPr lang="en-US" sz="3499" dirty="0" err="1">
                <a:solidFill>
                  <a:srgbClr val="000000"/>
                </a:solidFill>
                <a:latin typeface="Muli"/>
              </a:rPr>
              <a:t>liệu</a:t>
            </a:r>
            <a:r>
              <a:rPr lang="en-US" sz="3499" dirty="0">
                <a:solidFill>
                  <a:srgbClr val="000000"/>
                </a:solidFill>
                <a:latin typeface="Muli"/>
              </a:rPr>
              <a:t> </a:t>
            </a:r>
            <a:r>
              <a:rPr lang="en-US" sz="3499" dirty="0" err="1">
                <a:solidFill>
                  <a:srgbClr val="000000"/>
                </a:solidFill>
                <a:latin typeface="Muli"/>
              </a:rPr>
              <a:t>có</a:t>
            </a:r>
            <a:r>
              <a:rPr lang="en-US" sz="3499" dirty="0">
                <a:solidFill>
                  <a:srgbClr val="000000"/>
                </a:solidFill>
                <a:latin typeface="Muli"/>
              </a:rPr>
              <a:t> </a:t>
            </a:r>
            <a:r>
              <a:rPr lang="en-US" sz="3499" dirty="0" err="1">
                <a:solidFill>
                  <a:srgbClr val="000000"/>
                </a:solidFill>
                <a:latin typeface="Muli"/>
              </a:rPr>
              <a:t>cấu</a:t>
            </a:r>
            <a:r>
              <a:rPr lang="en-US" sz="3499" dirty="0">
                <a:solidFill>
                  <a:srgbClr val="000000"/>
                </a:solidFill>
                <a:latin typeface="Muli"/>
              </a:rPr>
              <a:t> </a:t>
            </a:r>
            <a:r>
              <a:rPr lang="en-US" sz="3499" dirty="0" err="1">
                <a:solidFill>
                  <a:srgbClr val="000000"/>
                </a:solidFill>
                <a:latin typeface="Muli"/>
              </a:rPr>
              <a:t>trúc</a:t>
            </a:r>
            <a:r>
              <a:rPr lang="en-US" sz="3499" dirty="0">
                <a:solidFill>
                  <a:srgbClr val="000000"/>
                </a:solidFill>
                <a:latin typeface="Muli"/>
              </a:rPr>
              <a:t> </a:t>
            </a:r>
            <a:r>
              <a:rPr lang="en-US" sz="3499" dirty="0" err="1">
                <a:solidFill>
                  <a:srgbClr val="000000"/>
                </a:solidFill>
                <a:latin typeface="Muli"/>
              </a:rPr>
              <a:t>lưới</a:t>
            </a:r>
            <a:r>
              <a:rPr lang="en-US" sz="3499" dirty="0">
                <a:solidFill>
                  <a:srgbClr val="000000"/>
                </a:solidFill>
                <a:latin typeface="Muli"/>
              </a:rPr>
              <a:t>, </a:t>
            </a:r>
            <a:r>
              <a:rPr lang="en-US" sz="3499" dirty="0" err="1">
                <a:solidFill>
                  <a:srgbClr val="000000"/>
                </a:solidFill>
                <a:latin typeface="Muli"/>
              </a:rPr>
              <a:t>như</a:t>
            </a:r>
            <a:r>
              <a:rPr lang="en-US" sz="3499" dirty="0">
                <a:solidFill>
                  <a:srgbClr val="000000"/>
                </a:solidFill>
                <a:latin typeface="Muli"/>
              </a:rPr>
              <a:t> </a:t>
            </a:r>
            <a:r>
              <a:rPr lang="en-US" sz="3499" dirty="0" err="1">
                <a:solidFill>
                  <a:srgbClr val="000000"/>
                </a:solidFill>
                <a:latin typeface="Muli"/>
              </a:rPr>
              <a:t>hình</a:t>
            </a:r>
            <a:r>
              <a:rPr lang="en-US" sz="3499" dirty="0">
                <a:solidFill>
                  <a:srgbClr val="000000"/>
                </a:solidFill>
                <a:latin typeface="Muli"/>
              </a:rPr>
              <a:t> </a:t>
            </a:r>
            <a:r>
              <a:rPr lang="en-US" sz="3499" dirty="0" err="1">
                <a:solidFill>
                  <a:srgbClr val="000000"/>
                </a:solidFill>
                <a:latin typeface="Muli"/>
              </a:rPr>
              <a:t>ảnh</a:t>
            </a:r>
            <a:r>
              <a:rPr lang="en-US" sz="3499" dirty="0">
                <a:solidFill>
                  <a:srgbClr val="000000"/>
                </a:solidFill>
                <a:latin typeface="Muli"/>
              </a:rPr>
              <a:t>.</a:t>
            </a:r>
          </a:p>
          <a:p>
            <a:pPr>
              <a:lnSpc>
                <a:spcPts val="4899"/>
              </a:lnSpc>
            </a:pPr>
            <a:endParaRPr lang="en-US" sz="3499" dirty="0">
              <a:solidFill>
                <a:srgbClr val="000000"/>
              </a:solidFill>
              <a:latin typeface="Muli"/>
            </a:endParaRPr>
          </a:p>
          <a:p>
            <a:pPr>
              <a:lnSpc>
                <a:spcPts val="4899"/>
              </a:lnSpc>
            </a:pPr>
            <a:r>
              <a:rPr lang="en-US" sz="3499" dirty="0" err="1">
                <a:solidFill>
                  <a:srgbClr val="000000"/>
                </a:solidFill>
                <a:latin typeface="Muli"/>
              </a:rPr>
              <a:t>Kiến</a:t>
            </a:r>
            <a:r>
              <a:rPr lang="en-US" sz="3499" dirty="0">
                <a:solidFill>
                  <a:srgbClr val="000000"/>
                </a:solidFill>
                <a:latin typeface="Muli"/>
              </a:rPr>
              <a:t> </a:t>
            </a:r>
            <a:r>
              <a:rPr lang="en-US" sz="3499" dirty="0" err="1">
                <a:solidFill>
                  <a:srgbClr val="000000"/>
                </a:solidFill>
                <a:latin typeface="Muli"/>
              </a:rPr>
              <a:t>trúc</a:t>
            </a:r>
            <a:r>
              <a:rPr lang="en-US" sz="3499" dirty="0">
                <a:solidFill>
                  <a:srgbClr val="000000"/>
                </a:solidFill>
                <a:latin typeface="Muli"/>
              </a:rPr>
              <a:t> </a:t>
            </a:r>
            <a:r>
              <a:rPr lang="en-US" sz="3499" dirty="0" err="1">
                <a:solidFill>
                  <a:srgbClr val="000000"/>
                </a:solidFill>
                <a:latin typeface="Muli"/>
              </a:rPr>
              <a:t>mạng</a:t>
            </a:r>
            <a:r>
              <a:rPr lang="en-US" sz="3499" dirty="0">
                <a:solidFill>
                  <a:srgbClr val="000000"/>
                </a:solidFill>
                <a:latin typeface="Muli"/>
              </a:rPr>
              <a:t> CNN </a:t>
            </a:r>
            <a:r>
              <a:rPr lang="en-US" sz="3499" dirty="0" err="1">
                <a:solidFill>
                  <a:srgbClr val="000000"/>
                </a:solidFill>
                <a:latin typeface="Muli"/>
              </a:rPr>
              <a:t>có</a:t>
            </a:r>
            <a:r>
              <a:rPr lang="en-US" sz="3499" dirty="0">
                <a:solidFill>
                  <a:srgbClr val="000000"/>
                </a:solidFill>
                <a:latin typeface="Muli"/>
              </a:rPr>
              <a:t> 3 </a:t>
            </a:r>
            <a:r>
              <a:rPr lang="en-US" sz="3499" dirty="0" err="1">
                <a:solidFill>
                  <a:srgbClr val="000000"/>
                </a:solidFill>
                <a:latin typeface="Muli"/>
              </a:rPr>
              <a:t>lớp</a:t>
            </a:r>
            <a:r>
              <a:rPr lang="en-US" sz="3499" dirty="0">
                <a:solidFill>
                  <a:srgbClr val="000000"/>
                </a:solidFill>
                <a:latin typeface="Muli"/>
              </a:rPr>
              <a:t> </a:t>
            </a:r>
            <a:r>
              <a:rPr lang="en-US" sz="3499" dirty="0" err="1">
                <a:solidFill>
                  <a:srgbClr val="000000"/>
                </a:solidFill>
                <a:latin typeface="Muli"/>
              </a:rPr>
              <a:t>chính</a:t>
            </a:r>
            <a:r>
              <a:rPr lang="en-US" sz="3499" dirty="0">
                <a:solidFill>
                  <a:srgbClr val="000000"/>
                </a:solidFill>
                <a:latin typeface="Muli"/>
              </a:rPr>
              <a:t>:</a:t>
            </a:r>
          </a:p>
          <a:p>
            <a:pPr marL="2266947" lvl="3" indent="-566737">
              <a:lnSpc>
                <a:spcPts val="4899"/>
              </a:lnSpc>
              <a:buFont typeface="Arial"/>
              <a:buChar char="￭"/>
            </a:pPr>
            <a:r>
              <a:rPr lang="en-US" sz="3499" dirty="0" err="1">
                <a:solidFill>
                  <a:srgbClr val="000000"/>
                </a:solidFill>
                <a:latin typeface="Muli"/>
              </a:rPr>
              <a:t>Lớp</a:t>
            </a:r>
            <a:r>
              <a:rPr lang="en-US" sz="3499" dirty="0">
                <a:solidFill>
                  <a:srgbClr val="000000"/>
                </a:solidFill>
                <a:latin typeface="Muli"/>
              </a:rPr>
              <a:t> Convolution</a:t>
            </a:r>
          </a:p>
          <a:p>
            <a:pPr marL="2266947" lvl="3" indent="-566737">
              <a:lnSpc>
                <a:spcPts val="4899"/>
              </a:lnSpc>
              <a:buFont typeface="Arial"/>
              <a:buChar char="￭"/>
            </a:pPr>
            <a:r>
              <a:rPr lang="en-US" sz="3499" dirty="0" err="1">
                <a:solidFill>
                  <a:srgbClr val="000000"/>
                </a:solidFill>
                <a:latin typeface="Muli"/>
              </a:rPr>
              <a:t>Lớp</a:t>
            </a:r>
            <a:r>
              <a:rPr lang="en-US" sz="3499" dirty="0">
                <a:solidFill>
                  <a:srgbClr val="000000"/>
                </a:solidFill>
                <a:latin typeface="Muli"/>
              </a:rPr>
              <a:t> Pooling</a:t>
            </a:r>
          </a:p>
          <a:p>
            <a:pPr marL="2266947" lvl="3" indent="-566737">
              <a:lnSpc>
                <a:spcPts val="4899"/>
              </a:lnSpc>
              <a:buFont typeface="Arial"/>
              <a:buChar char="￭"/>
            </a:pPr>
            <a:r>
              <a:rPr lang="en-US" sz="3499" dirty="0" err="1">
                <a:solidFill>
                  <a:srgbClr val="000000"/>
                </a:solidFill>
                <a:latin typeface="Muli"/>
              </a:rPr>
              <a:t>Lớp</a:t>
            </a:r>
            <a:r>
              <a:rPr lang="en-US" sz="3499" dirty="0">
                <a:solidFill>
                  <a:srgbClr val="000000"/>
                </a:solidFill>
                <a:latin typeface="Muli"/>
              </a:rPr>
              <a:t> Fully connected</a:t>
            </a:r>
          </a:p>
          <a:p>
            <a:pPr>
              <a:lnSpc>
                <a:spcPts val="4899"/>
              </a:lnSpc>
            </a:pPr>
            <a:endParaRPr lang="en-US" sz="3499" dirty="0">
              <a:solidFill>
                <a:srgbClr val="000000"/>
              </a:solidFill>
              <a:latin typeface="Muli"/>
            </a:endParaRPr>
          </a:p>
          <a:p>
            <a:pPr>
              <a:lnSpc>
                <a:spcPts val="4899"/>
              </a:lnSpc>
              <a:spcBef>
                <a:spcPct val="0"/>
              </a:spcBef>
            </a:pPr>
            <a:r>
              <a:rPr lang="en-US" sz="3499" dirty="0">
                <a:solidFill>
                  <a:srgbClr val="000000"/>
                </a:solidFill>
                <a:latin typeface="Muli"/>
              </a:rPr>
              <a:t> </a:t>
            </a:r>
          </a:p>
        </p:txBody>
      </p:sp>
      <p:sp>
        <p:nvSpPr>
          <p:cNvPr id="6" name="Freeform 6"/>
          <p:cNvSpPr/>
          <p:nvPr/>
        </p:nvSpPr>
        <p:spPr>
          <a:xfrm>
            <a:off x="6460488" y="7091522"/>
            <a:ext cx="11010985" cy="2835054"/>
          </a:xfrm>
          <a:custGeom>
            <a:avLst/>
            <a:gdLst/>
            <a:ahLst/>
            <a:cxnLst/>
            <a:rect l="l" t="t" r="r" b="b"/>
            <a:pathLst>
              <a:path w="11010985" h="2835054">
                <a:moveTo>
                  <a:pt x="0" y="0"/>
                </a:moveTo>
                <a:lnTo>
                  <a:pt x="11010985" y="0"/>
                </a:lnTo>
                <a:lnTo>
                  <a:pt x="11010985" y="2835054"/>
                </a:lnTo>
                <a:lnTo>
                  <a:pt x="0" y="2835054"/>
                </a:lnTo>
                <a:lnTo>
                  <a:pt x="0" y="0"/>
                </a:lnTo>
                <a:close/>
              </a:path>
            </a:pathLst>
          </a:custGeom>
          <a:blipFill>
            <a:blip r:embed="rId5"/>
            <a:stretch>
              <a:fillRect/>
            </a:stretch>
          </a:blipFill>
        </p:spPr>
      </p:sp>
      <p:sp>
        <p:nvSpPr>
          <p:cNvPr id="7" name="TextBox 7"/>
          <p:cNvSpPr txBox="1"/>
          <p:nvPr/>
        </p:nvSpPr>
        <p:spPr>
          <a:xfrm>
            <a:off x="2456546" y="1764283"/>
            <a:ext cx="7906653" cy="743858"/>
          </a:xfrm>
          <a:prstGeom prst="rect">
            <a:avLst/>
          </a:prstGeom>
        </p:spPr>
        <p:txBody>
          <a:bodyPr wrap="square" lIns="0" tIns="0" rIns="0" bIns="0" rtlCol="0" anchor="t">
            <a:spAutoFit/>
          </a:bodyPr>
          <a:lstStyle/>
          <a:p>
            <a:pPr>
              <a:lnSpc>
                <a:spcPts val="6299"/>
              </a:lnSpc>
              <a:spcBef>
                <a:spcPct val="0"/>
              </a:spcBef>
            </a:pPr>
            <a:r>
              <a:rPr lang="en-US" sz="4500" dirty="0" err="1">
                <a:solidFill>
                  <a:srgbClr val="000000"/>
                </a:solidFill>
                <a:latin typeface="Muli"/>
              </a:rPr>
              <a:t>Tìm</a:t>
            </a:r>
            <a:r>
              <a:rPr lang="en-US" sz="4500" dirty="0">
                <a:solidFill>
                  <a:srgbClr val="000000"/>
                </a:solidFill>
                <a:latin typeface="Muli"/>
              </a:rPr>
              <a:t> </a:t>
            </a:r>
            <a:r>
              <a:rPr lang="en-US" sz="4500" dirty="0" err="1">
                <a:solidFill>
                  <a:srgbClr val="000000"/>
                </a:solidFill>
                <a:latin typeface="Muli"/>
              </a:rPr>
              <a:t>hiểu</a:t>
            </a:r>
            <a:r>
              <a:rPr lang="en-US" sz="4500" dirty="0">
                <a:solidFill>
                  <a:srgbClr val="000000"/>
                </a:solidFill>
                <a:latin typeface="Muli"/>
              </a:rPr>
              <a:t> </a:t>
            </a:r>
            <a:r>
              <a:rPr lang="en-US" sz="4500" dirty="0" err="1">
                <a:solidFill>
                  <a:srgbClr val="000000"/>
                </a:solidFill>
                <a:latin typeface="Muli"/>
              </a:rPr>
              <a:t>mạng</a:t>
            </a:r>
            <a:r>
              <a:rPr lang="en-US" sz="4500" dirty="0">
                <a:solidFill>
                  <a:srgbClr val="000000"/>
                </a:solidFill>
                <a:latin typeface="Muli"/>
              </a:rPr>
              <a:t> CNN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02033" y="1607120"/>
            <a:ext cx="6492240" cy="0"/>
          </a:xfrm>
          <a:prstGeom prst="line">
            <a:avLst/>
          </a:prstGeom>
          <a:ln w="9525" cap="flat">
            <a:solidFill>
              <a:srgbClr val="000000"/>
            </a:solidFill>
            <a:prstDash val="solid"/>
            <a:headEnd type="none" w="sm" len="sm"/>
            <a:tailEnd type="none" w="sm" len="sm"/>
          </a:ln>
        </p:spPr>
      </p:sp>
      <p:sp>
        <p:nvSpPr>
          <p:cNvPr id="3" name="TextBox 3"/>
          <p:cNvSpPr txBox="1"/>
          <p:nvPr/>
        </p:nvSpPr>
        <p:spPr>
          <a:xfrm>
            <a:off x="1189362" y="609600"/>
            <a:ext cx="4669155" cy="762000"/>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Muli Bold"/>
              </a:rPr>
              <a:t>2. Cơ sở lý thuyết</a:t>
            </a:r>
          </a:p>
        </p:txBody>
      </p:sp>
      <p:sp>
        <p:nvSpPr>
          <p:cNvPr id="4" name="TextBox 4"/>
          <p:cNvSpPr txBox="1"/>
          <p:nvPr/>
        </p:nvSpPr>
        <p:spPr>
          <a:xfrm>
            <a:off x="1729927" y="2076192"/>
            <a:ext cx="15529373" cy="762000"/>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Muli"/>
              </a:rPr>
              <a:t>Mạng bộ nhớ ngắn hạn dài hạn LSTM</a:t>
            </a:r>
          </a:p>
        </p:txBody>
      </p:sp>
      <p:sp>
        <p:nvSpPr>
          <p:cNvPr id="5" name="TextBox 5"/>
          <p:cNvSpPr txBox="1"/>
          <p:nvPr/>
        </p:nvSpPr>
        <p:spPr>
          <a:xfrm>
            <a:off x="1729927" y="3406517"/>
            <a:ext cx="15076685" cy="5502017"/>
          </a:xfrm>
          <a:prstGeom prst="rect">
            <a:avLst/>
          </a:prstGeom>
        </p:spPr>
        <p:txBody>
          <a:bodyPr lIns="0" tIns="0" rIns="0" bIns="0" rtlCol="0" anchor="t">
            <a:spAutoFit/>
          </a:bodyPr>
          <a:lstStyle/>
          <a:p>
            <a:pPr>
              <a:lnSpc>
                <a:spcPts val="4389"/>
              </a:lnSpc>
            </a:pPr>
            <a:r>
              <a:rPr lang="en-US" sz="3135">
                <a:solidFill>
                  <a:srgbClr val="000000"/>
                </a:solidFill>
                <a:latin typeface="Muli"/>
              </a:rPr>
              <a:t>Mạng bộ nhớ ngắn hạn dài hạn LSTM (Long Short-Term Memory) là một kiểu mạng nơ-ron tái phát được sử dụng trong lĩnh vực trí tuệ nhân tạo và học máy.</a:t>
            </a:r>
          </a:p>
          <a:p>
            <a:pPr>
              <a:lnSpc>
                <a:spcPts val="4389"/>
              </a:lnSpc>
            </a:pPr>
            <a:endParaRPr lang="en-US" sz="3135">
              <a:solidFill>
                <a:srgbClr val="000000"/>
              </a:solidFill>
              <a:latin typeface="Muli"/>
            </a:endParaRPr>
          </a:p>
          <a:p>
            <a:pPr>
              <a:lnSpc>
                <a:spcPts val="4389"/>
              </a:lnSpc>
            </a:pPr>
            <a:r>
              <a:rPr lang="en-US" sz="3135">
                <a:solidFill>
                  <a:srgbClr val="000000"/>
                </a:solidFill>
                <a:latin typeface="Muli"/>
              </a:rPr>
              <a:t>LSTM hoạt động bằng cách sử dụng cấu trúc đặc biệt gọi là “cổng” để kiểm soát thông tin nào được lưu giữ và quên trong trạng thái ẩn của mạng. </a:t>
            </a:r>
          </a:p>
          <a:p>
            <a:pPr>
              <a:lnSpc>
                <a:spcPts val="4389"/>
              </a:lnSpc>
            </a:pPr>
            <a:r>
              <a:rPr lang="en-US" sz="3135">
                <a:solidFill>
                  <a:srgbClr val="000000"/>
                </a:solidFill>
                <a:latin typeface="Muli"/>
              </a:rPr>
              <a:t>Bao gồm ba cổng: </a:t>
            </a:r>
          </a:p>
          <a:p>
            <a:pPr marL="2030651" lvl="3" indent="-507663">
              <a:lnSpc>
                <a:spcPts val="4389"/>
              </a:lnSpc>
              <a:buFont typeface="Arial"/>
              <a:buChar char="￭"/>
            </a:pPr>
            <a:r>
              <a:rPr lang="en-US" sz="3135">
                <a:solidFill>
                  <a:srgbClr val="000000"/>
                </a:solidFill>
                <a:latin typeface="Muli"/>
              </a:rPr>
              <a:t>cổng quên (forget gate)</a:t>
            </a:r>
          </a:p>
          <a:p>
            <a:pPr marL="2030651" lvl="3" indent="-507663">
              <a:lnSpc>
                <a:spcPts val="4389"/>
              </a:lnSpc>
              <a:buFont typeface="Arial"/>
              <a:buChar char="￭"/>
            </a:pPr>
            <a:r>
              <a:rPr lang="en-US" sz="3135">
                <a:solidFill>
                  <a:srgbClr val="000000"/>
                </a:solidFill>
                <a:latin typeface="Muli"/>
              </a:rPr>
              <a:t>cổng nhập (input gate)</a:t>
            </a:r>
          </a:p>
          <a:p>
            <a:pPr marL="2030651" lvl="3" indent="-507663">
              <a:lnSpc>
                <a:spcPts val="4389"/>
              </a:lnSpc>
              <a:buFont typeface="Arial"/>
              <a:buChar char="￭"/>
            </a:pPr>
            <a:r>
              <a:rPr lang="en-US" sz="3135">
                <a:solidFill>
                  <a:srgbClr val="000000"/>
                </a:solidFill>
                <a:latin typeface="Muli"/>
              </a:rPr>
              <a:t>cổng đầu ra (output gate).</a:t>
            </a:r>
          </a:p>
          <a:p>
            <a:pPr>
              <a:lnSpc>
                <a:spcPts val="4389"/>
              </a:lnSpc>
            </a:pPr>
            <a:endParaRPr lang="en-US" sz="3135">
              <a:solidFill>
                <a:srgbClr val="000000"/>
              </a:solidFill>
              <a:latin typeface="Muli"/>
            </a:endParaRPr>
          </a:p>
        </p:txBody>
      </p:sp>
      <p:sp>
        <p:nvSpPr>
          <p:cNvPr id="6" name="Freeform 6"/>
          <p:cNvSpPr/>
          <p:nvPr/>
        </p:nvSpPr>
        <p:spPr>
          <a:xfrm>
            <a:off x="0" y="-1875984"/>
            <a:ext cx="18288000" cy="2561784"/>
          </a:xfrm>
          <a:custGeom>
            <a:avLst/>
            <a:gdLst/>
            <a:ahLst/>
            <a:cxnLst/>
            <a:rect l="l" t="t" r="r" b="b"/>
            <a:pathLst>
              <a:path w="18288000" h="2561784">
                <a:moveTo>
                  <a:pt x="0" y="0"/>
                </a:moveTo>
                <a:lnTo>
                  <a:pt x="18288000" y="0"/>
                </a:lnTo>
                <a:lnTo>
                  <a:pt x="18288000" y="2561784"/>
                </a:lnTo>
                <a:lnTo>
                  <a:pt x="0" y="2561784"/>
                </a:lnTo>
                <a:lnTo>
                  <a:pt x="0" y="0"/>
                </a:lnTo>
                <a:close/>
              </a:path>
            </a:pathLst>
          </a:custGeom>
          <a:blipFill>
            <a:blip r:embed="rId3">
              <a:extLst>
                <a:ext uri="{96DAC541-7B7A-43D3-8B79-37D633B846F1}">
                  <asvg:svgBlip xmlns:asvg="http://schemas.microsoft.com/office/drawing/2016/SVG/main" xmlns="" r:embed="rId4"/>
                </a:ext>
              </a:extLst>
            </a:blip>
            <a:stretch>
              <a:fillRect t="-300932" b="-312945"/>
            </a:stretch>
          </a:blipFill>
          <a:ln cap="sq">
            <a:noFill/>
            <a:prstDash val="lgDash"/>
            <a:miter/>
          </a:ln>
        </p:spPr>
      </p:sp>
      <p:sp>
        <p:nvSpPr>
          <p:cNvPr id="7" name="Freeform 7"/>
          <p:cNvSpPr/>
          <p:nvPr/>
        </p:nvSpPr>
        <p:spPr>
          <a:xfrm>
            <a:off x="10666031" y="6485484"/>
            <a:ext cx="5941743" cy="2973102"/>
          </a:xfrm>
          <a:custGeom>
            <a:avLst/>
            <a:gdLst/>
            <a:ahLst/>
            <a:cxnLst/>
            <a:rect l="l" t="t" r="r" b="b"/>
            <a:pathLst>
              <a:path w="5941743" h="2973102">
                <a:moveTo>
                  <a:pt x="0" y="0"/>
                </a:moveTo>
                <a:lnTo>
                  <a:pt x="5941743" y="0"/>
                </a:lnTo>
                <a:lnTo>
                  <a:pt x="5941743" y="2973103"/>
                </a:lnTo>
                <a:lnTo>
                  <a:pt x="0" y="2973103"/>
                </a:lnTo>
                <a:lnTo>
                  <a:pt x="0" y="0"/>
                </a:lnTo>
                <a:close/>
              </a:path>
            </a:pathLst>
          </a:custGeom>
          <a:blipFill>
            <a:blip r:embed="rId5"/>
            <a:stretch>
              <a:fillRect t="-5938" b="-5938"/>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02033" y="1607120"/>
            <a:ext cx="6492240" cy="0"/>
          </a:xfrm>
          <a:prstGeom prst="line">
            <a:avLst/>
          </a:prstGeom>
          <a:ln w="9525" cap="flat">
            <a:solidFill>
              <a:srgbClr val="000000"/>
            </a:solidFill>
            <a:prstDash val="solid"/>
            <a:headEnd type="none" w="sm" len="sm"/>
            <a:tailEnd type="none" w="sm" len="sm"/>
          </a:ln>
        </p:spPr>
      </p:sp>
      <p:sp>
        <p:nvSpPr>
          <p:cNvPr id="3" name="TextBox 3"/>
          <p:cNvSpPr txBox="1"/>
          <p:nvPr/>
        </p:nvSpPr>
        <p:spPr>
          <a:xfrm>
            <a:off x="1189362" y="609600"/>
            <a:ext cx="4669155" cy="762000"/>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Muli Bold"/>
              </a:rPr>
              <a:t>2. Cơ sở lý thuyết</a:t>
            </a:r>
          </a:p>
        </p:txBody>
      </p:sp>
      <p:sp>
        <p:nvSpPr>
          <p:cNvPr id="4" name="Freeform 4"/>
          <p:cNvSpPr/>
          <p:nvPr/>
        </p:nvSpPr>
        <p:spPr>
          <a:xfrm>
            <a:off x="0" y="-1875984"/>
            <a:ext cx="18288000" cy="2561784"/>
          </a:xfrm>
          <a:custGeom>
            <a:avLst/>
            <a:gdLst/>
            <a:ahLst/>
            <a:cxnLst/>
            <a:rect l="l" t="t" r="r" b="b"/>
            <a:pathLst>
              <a:path w="18288000" h="2561784">
                <a:moveTo>
                  <a:pt x="0" y="0"/>
                </a:moveTo>
                <a:lnTo>
                  <a:pt x="18288000" y="0"/>
                </a:lnTo>
                <a:lnTo>
                  <a:pt x="18288000" y="2561784"/>
                </a:lnTo>
                <a:lnTo>
                  <a:pt x="0" y="2561784"/>
                </a:lnTo>
                <a:lnTo>
                  <a:pt x="0" y="0"/>
                </a:lnTo>
                <a:close/>
              </a:path>
            </a:pathLst>
          </a:custGeom>
          <a:blipFill>
            <a:blip r:embed="rId3">
              <a:extLst>
                <a:ext uri="{96DAC541-7B7A-43D3-8B79-37D633B846F1}">
                  <asvg:svgBlip xmlns:asvg="http://schemas.microsoft.com/office/drawing/2016/SVG/main" xmlns="" r:embed="rId4"/>
                </a:ext>
              </a:extLst>
            </a:blip>
            <a:stretch>
              <a:fillRect t="-300932" b="-312945"/>
            </a:stretch>
          </a:blipFill>
          <a:ln cap="sq">
            <a:noFill/>
            <a:prstDash val="lgDash"/>
            <a:miter/>
          </a:ln>
        </p:spPr>
      </p:sp>
      <p:sp>
        <p:nvSpPr>
          <p:cNvPr id="5" name="Freeform 5"/>
          <p:cNvSpPr/>
          <p:nvPr/>
        </p:nvSpPr>
        <p:spPr>
          <a:xfrm>
            <a:off x="10412096" y="1607120"/>
            <a:ext cx="7785798" cy="3789088"/>
          </a:xfrm>
          <a:custGeom>
            <a:avLst/>
            <a:gdLst/>
            <a:ahLst/>
            <a:cxnLst/>
            <a:rect l="l" t="t" r="r" b="b"/>
            <a:pathLst>
              <a:path w="7785798" h="3789088">
                <a:moveTo>
                  <a:pt x="0" y="0"/>
                </a:moveTo>
                <a:lnTo>
                  <a:pt x="7785798" y="0"/>
                </a:lnTo>
                <a:lnTo>
                  <a:pt x="7785798" y="3789089"/>
                </a:lnTo>
                <a:lnTo>
                  <a:pt x="0" y="3789089"/>
                </a:lnTo>
                <a:lnTo>
                  <a:pt x="0" y="0"/>
                </a:lnTo>
                <a:close/>
              </a:path>
            </a:pathLst>
          </a:custGeom>
          <a:blipFill>
            <a:blip r:embed="rId5"/>
            <a:stretch>
              <a:fillRect/>
            </a:stretch>
          </a:blipFill>
        </p:spPr>
      </p:sp>
      <p:sp>
        <p:nvSpPr>
          <p:cNvPr id="6" name="TextBox 6"/>
          <p:cNvSpPr txBox="1"/>
          <p:nvPr/>
        </p:nvSpPr>
        <p:spPr>
          <a:xfrm>
            <a:off x="1729927" y="2076192"/>
            <a:ext cx="15529373" cy="762000"/>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Muli"/>
              </a:rPr>
              <a:t>Ưu điểm của mạng CNN</a:t>
            </a:r>
          </a:p>
        </p:txBody>
      </p:sp>
      <p:sp>
        <p:nvSpPr>
          <p:cNvPr id="7" name="TextBox 7"/>
          <p:cNvSpPr txBox="1"/>
          <p:nvPr/>
        </p:nvSpPr>
        <p:spPr>
          <a:xfrm>
            <a:off x="3473054" y="2982912"/>
            <a:ext cx="12043119" cy="2739767"/>
          </a:xfrm>
          <a:prstGeom prst="rect">
            <a:avLst/>
          </a:prstGeom>
        </p:spPr>
        <p:txBody>
          <a:bodyPr lIns="0" tIns="0" rIns="0" bIns="0" rtlCol="0" anchor="t">
            <a:spAutoFit/>
          </a:bodyPr>
          <a:lstStyle/>
          <a:p>
            <a:pPr>
              <a:lnSpc>
                <a:spcPts val="4389"/>
              </a:lnSpc>
            </a:pPr>
            <a:r>
              <a:rPr lang="en-US" sz="3135">
                <a:solidFill>
                  <a:srgbClr val="000000"/>
                </a:solidFill>
                <a:latin typeface="Muli"/>
              </a:rPr>
              <a:t>Trích xuất đặc trưng tự động</a:t>
            </a:r>
          </a:p>
          <a:p>
            <a:pPr>
              <a:lnSpc>
                <a:spcPts val="4389"/>
              </a:lnSpc>
            </a:pPr>
            <a:r>
              <a:rPr lang="en-US" sz="3135">
                <a:solidFill>
                  <a:srgbClr val="000000"/>
                </a:solidFill>
                <a:latin typeface="Muli"/>
              </a:rPr>
              <a:t>Chia sẽ tham số</a:t>
            </a:r>
          </a:p>
          <a:p>
            <a:pPr>
              <a:lnSpc>
                <a:spcPts val="4389"/>
              </a:lnSpc>
            </a:pPr>
            <a:r>
              <a:rPr lang="en-US" sz="3135">
                <a:solidFill>
                  <a:srgbClr val="000000"/>
                </a:solidFill>
                <a:latin typeface="Muli"/>
              </a:rPr>
              <a:t>Độc lập với vị trí</a:t>
            </a:r>
          </a:p>
          <a:p>
            <a:pPr>
              <a:lnSpc>
                <a:spcPts val="4389"/>
              </a:lnSpc>
            </a:pPr>
            <a:endParaRPr lang="en-US" sz="3135">
              <a:solidFill>
                <a:srgbClr val="000000"/>
              </a:solidFill>
              <a:latin typeface="Muli"/>
            </a:endParaRPr>
          </a:p>
          <a:p>
            <a:pPr>
              <a:lnSpc>
                <a:spcPts val="4389"/>
              </a:lnSpc>
            </a:pPr>
            <a:endParaRPr lang="en-US" sz="3135">
              <a:solidFill>
                <a:srgbClr val="000000"/>
              </a:solidFill>
              <a:latin typeface="Muli"/>
            </a:endParaRPr>
          </a:p>
        </p:txBody>
      </p:sp>
      <p:sp>
        <p:nvSpPr>
          <p:cNvPr id="8" name="TextBox 8"/>
          <p:cNvSpPr txBox="1"/>
          <p:nvPr/>
        </p:nvSpPr>
        <p:spPr>
          <a:xfrm>
            <a:off x="1729927" y="4802187"/>
            <a:ext cx="10009594" cy="762000"/>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Muli"/>
              </a:rPr>
              <a:t>Ưu điểm của mạng LSTM </a:t>
            </a:r>
          </a:p>
        </p:txBody>
      </p:sp>
      <p:sp>
        <p:nvSpPr>
          <p:cNvPr id="9" name="TextBox 9"/>
          <p:cNvSpPr txBox="1"/>
          <p:nvPr/>
        </p:nvSpPr>
        <p:spPr>
          <a:xfrm>
            <a:off x="3473054" y="5894129"/>
            <a:ext cx="12991250" cy="1825625"/>
          </a:xfrm>
          <a:prstGeom prst="rect">
            <a:avLst/>
          </a:prstGeom>
        </p:spPr>
        <p:txBody>
          <a:bodyPr lIns="0" tIns="0" rIns="0" bIns="0" rtlCol="0" anchor="t">
            <a:spAutoFit/>
          </a:bodyPr>
          <a:lstStyle/>
          <a:p>
            <a:pPr algn="just">
              <a:lnSpc>
                <a:spcPts val="4899"/>
              </a:lnSpc>
            </a:pPr>
            <a:r>
              <a:rPr lang="en-US" sz="3499">
                <a:solidFill>
                  <a:srgbClr val="000000"/>
                </a:solidFill>
                <a:latin typeface="Muli"/>
              </a:rPr>
              <a:t>Xử lý chuỗi dữ liệu</a:t>
            </a:r>
          </a:p>
          <a:p>
            <a:pPr algn="just">
              <a:lnSpc>
                <a:spcPts val="4899"/>
              </a:lnSpc>
            </a:pPr>
            <a:r>
              <a:rPr lang="en-US" sz="3499">
                <a:solidFill>
                  <a:srgbClr val="000000"/>
                </a:solidFill>
                <a:latin typeface="Muli"/>
              </a:rPr>
              <a:t>Điều chỉnh thông tin quan trọng</a:t>
            </a:r>
          </a:p>
          <a:p>
            <a:pPr algn="just">
              <a:lnSpc>
                <a:spcPts val="4899"/>
              </a:lnSpc>
              <a:spcBef>
                <a:spcPct val="0"/>
              </a:spcBef>
            </a:pPr>
            <a:r>
              <a:rPr lang="en-US" sz="3499">
                <a:solidFill>
                  <a:srgbClr val="000000"/>
                </a:solidFill>
                <a:latin typeface="Muli"/>
              </a:rPr>
              <a:t>Học dài hạn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7442249" y="1438597"/>
            <a:ext cx="3403502" cy="18288000"/>
          </a:xfrm>
          <a:custGeom>
            <a:avLst/>
            <a:gdLst/>
            <a:ahLst/>
            <a:cxnLst/>
            <a:rect l="l" t="t" r="r" b="b"/>
            <a:pathLst>
              <a:path w="3403502" h="18288000">
                <a:moveTo>
                  <a:pt x="0" y="0"/>
                </a:moveTo>
                <a:lnTo>
                  <a:pt x="3403502" y="0"/>
                </a:lnTo>
                <a:lnTo>
                  <a:pt x="3403502" y="18288000"/>
                </a:lnTo>
                <a:lnTo>
                  <a:pt x="0" y="18288000"/>
                </a:lnTo>
                <a:lnTo>
                  <a:pt x="0" y="0"/>
                </a:lnTo>
                <a:close/>
              </a:path>
            </a:pathLst>
          </a:custGeom>
          <a:blipFill>
            <a:blip r:embed="rId3">
              <a:extLst>
                <a:ext uri="{96DAC541-7B7A-43D3-8B79-37D633B846F1}">
                  <asvg:svgBlip xmlns:asvg="http://schemas.microsoft.com/office/drawing/2016/SVG/main" xmlns="" r:embed="rId4"/>
                </a:ext>
              </a:extLst>
            </a:blip>
            <a:stretch>
              <a:fillRect l="-157597" r="-279731"/>
            </a:stretch>
          </a:blipFill>
        </p:spPr>
      </p:sp>
      <p:sp>
        <p:nvSpPr>
          <p:cNvPr id="3" name="AutoShape 3"/>
          <p:cNvSpPr/>
          <p:nvPr/>
        </p:nvSpPr>
        <p:spPr>
          <a:xfrm>
            <a:off x="1902033" y="1607120"/>
            <a:ext cx="6492240" cy="0"/>
          </a:xfrm>
          <a:prstGeom prst="line">
            <a:avLst/>
          </a:prstGeom>
          <a:ln w="9525" cap="flat">
            <a:solidFill>
              <a:srgbClr val="000000"/>
            </a:solidFill>
            <a:prstDash val="solid"/>
            <a:headEnd type="none" w="sm" len="sm"/>
            <a:tailEnd type="none" w="sm" len="sm"/>
          </a:ln>
        </p:spPr>
      </p:sp>
      <p:pic>
        <p:nvPicPr>
          <p:cNvPr id="4" name="Picture 4"/>
          <p:cNvPicPr>
            <a:picLocks noChangeAspect="1"/>
          </p:cNvPicPr>
          <p:nvPr/>
        </p:nvPicPr>
        <p:blipFill>
          <a:blip r:embed="rId5"/>
          <a:srcRect/>
          <a:stretch>
            <a:fillRect/>
          </a:stretch>
        </p:blipFill>
        <p:spPr>
          <a:xfrm>
            <a:off x="15766083" y="685800"/>
            <a:ext cx="1630655" cy="921320"/>
          </a:xfrm>
          <a:prstGeom prst="rect">
            <a:avLst/>
          </a:prstGeom>
        </p:spPr>
      </p:pic>
      <p:sp>
        <p:nvSpPr>
          <p:cNvPr id="5" name="Freeform 5"/>
          <p:cNvSpPr/>
          <p:nvPr/>
        </p:nvSpPr>
        <p:spPr>
          <a:xfrm>
            <a:off x="12516475" y="2546737"/>
            <a:ext cx="5060475" cy="4532609"/>
          </a:xfrm>
          <a:custGeom>
            <a:avLst/>
            <a:gdLst/>
            <a:ahLst/>
            <a:cxnLst/>
            <a:rect l="l" t="t" r="r" b="b"/>
            <a:pathLst>
              <a:path w="5060475" h="4532609">
                <a:moveTo>
                  <a:pt x="0" y="0"/>
                </a:moveTo>
                <a:lnTo>
                  <a:pt x="5060475" y="0"/>
                </a:lnTo>
                <a:lnTo>
                  <a:pt x="5060475" y="4532609"/>
                </a:lnTo>
                <a:lnTo>
                  <a:pt x="0" y="4532609"/>
                </a:lnTo>
                <a:lnTo>
                  <a:pt x="0" y="0"/>
                </a:lnTo>
                <a:close/>
              </a:path>
            </a:pathLst>
          </a:custGeom>
          <a:blipFill>
            <a:blip r:embed="rId6"/>
            <a:stretch>
              <a:fillRect/>
            </a:stretch>
          </a:blipFill>
        </p:spPr>
      </p:sp>
      <p:sp>
        <p:nvSpPr>
          <p:cNvPr id="6" name="TextBox 6"/>
          <p:cNvSpPr txBox="1"/>
          <p:nvPr/>
        </p:nvSpPr>
        <p:spPr>
          <a:xfrm>
            <a:off x="1189362" y="609600"/>
            <a:ext cx="4669155" cy="762000"/>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Muli Bold"/>
              </a:rPr>
              <a:t>2. Cơ sở lý thuyết</a:t>
            </a:r>
          </a:p>
        </p:txBody>
      </p:sp>
      <p:sp>
        <p:nvSpPr>
          <p:cNvPr id="7" name="TextBox 7"/>
          <p:cNvSpPr txBox="1"/>
          <p:nvPr/>
        </p:nvSpPr>
        <p:spPr>
          <a:xfrm>
            <a:off x="1729927" y="2076192"/>
            <a:ext cx="15529373" cy="762000"/>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Muli"/>
              </a:rPr>
              <a:t>Cơ chế nhận dạng hành động con người</a:t>
            </a:r>
          </a:p>
        </p:txBody>
      </p:sp>
      <p:sp>
        <p:nvSpPr>
          <p:cNvPr id="8" name="TextBox 8"/>
          <p:cNvSpPr txBox="1"/>
          <p:nvPr/>
        </p:nvSpPr>
        <p:spPr>
          <a:xfrm>
            <a:off x="1902033" y="3772339"/>
            <a:ext cx="10198851" cy="2444750"/>
          </a:xfrm>
          <a:prstGeom prst="rect">
            <a:avLst/>
          </a:prstGeom>
        </p:spPr>
        <p:txBody>
          <a:bodyPr lIns="0" tIns="0" rIns="0" bIns="0" rtlCol="0" anchor="t">
            <a:spAutoFit/>
          </a:bodyPr>
          <a:lstStyle/>
          <a:p>
            <a:pPr marL="755649" lvl="1" indent="-377824" algn="just">
              <a:lnSpc>
                <a:spcPts val="4899"/>
              </a:lnSpc>
              <a:buFont typeface="Arial"/>
              <a:buChar char="•"/>
            </a:pPr>
            <a:r>
              <a:rPr lang="en-US" sz="3499">
                <a:solidFill>
                  <a:srgbClr val="000000"/>
                </a:solidFill>
                <a:latin typeface="Muli"/>
              </a:rPr>
              <a:t> Quá trình này bắt đầu từ việc chia mỗi video thành các khung hình (frames) để xử lý. </a:t>
            </a:r>
          </a:p>
          <a:p>
            <a:pPr marL="755649" lvl="1" indent="-377824" algn="just">
              <a:lnSpc>
                <a:spcPts val="4899"/>
              </a:lnSpc>
              <a:buFont typeface="Arial"/>
              <a:buChar char="•"/>
            </a:pPr>
            <a:r>
              <a:rPr lang="en-US" sz="3499">
                <a:solidFill>
                  <a:srgbClr val="000000"/>
                </a:solidFill>
                <a:latin typeface="Muli"/>
              </a:rPr>
              <a:t>CNN trích xuất các đặc trưng không gian </a:t>
            </a:r>
          </a:p>
          <a:p>
            <a:pPr marL="755649" lvl="1" indent="-377824" algn="just">
              <a:lnSpc>
                <a:spcPts val="4899"/>
              </a:lnSpc>
              <a:buFont typeface="Arial"/>
              <a:buChar char="•"/>
            </a:pPr>
            <a:r>
              <a:rPr lang="en-US" sz="3499">
                <a:solidFill>
                  <a:srgbClr val="000000"/>
                </a:solidFill>
                <a:latin typeface="Muli"/>
              </a:rPr>
              <a:t> LSTM để hiểu thông tin về thời gian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02033" y="1607120"/>
            <a:ext cx="6492240" cy="0"/>
          </a:xfrm>
          <a:prstGeom prst="line">
            <a:avLst/>
          </a:prstGeom>
          <a:ln w="9525" cap="flat">
            <a:solidFill>
              <a:srgbClr val="000000"/>
            </a:solidFill>
            <a:prstDash val="solid"/>
            <a:headEnd type="none" w="sm" len="sm"/>
            <a:tailEnd type="none" w="sm" len="sm"/>
          </a:ln>
        </p:spPr>
      </p:sp>
      <p:pic>
        <p:nvPicPr>
          <p:cNvPr id="3" name="Picture 3"/>
          <p:cNvPicPr>
            <a:picLocks noChangeAspect="1"/>
          </p:cNvPicPr>
          <p:nvPr/>
        </p:nvPicPr>
        <p:blipFill>
          <a:blip r:embed="rId3"/>
          <a:srcRect/>
          <a:stretch>
            <a:fillRect/>
          </a:stretch>
        </p:blipFill>
        <p:spPr>
          <a:xfrm>
            <a:off x="595529" y="7931300"/>
            <a:ext cx="866341" cy="576117"/>
          </a:xfrm>
          <a:prstGeom prst="rect">
            <a:avLst/>
          </a:prstGeom>
        </p:spPr>
      </p:pic>
      <p:sp>
        <p:nvSpPr>
          <p:cNvPr id="4" name="TextBox 4"/>
          <p:cNvSpPr txBox="1"/>
          <p:nvPr/>
        </p:nvSpPr>
        <p:spPr>
          <a:xfrm>
            <a:off x="1729927" y="3406517"/>
            <a:ext cx="15076685" cy="6054467"/>
          </a:xfrm>
          <a:prstGeom prst="rect">
            <a:avLst/>
          </a:prstGeom>
        </p:spPr>
        <p:txBody>
          <a:bodyPr lIns="0" tIns="0" rIns="0" bIns="0" rtlCol="0" anchor="t">
            <a:spAutoFit/>
          </a:bodyPr>
          <a:lstStyle/>
          <a:p>
            <a:pPr marL="676884" lvl="1" indent="-338442" algn="just">
              <a:lnSpc>
                <a:spcPts val="4389"/>
              </a:lnSpc>
              <a:buFont typeface="Arial"/>
              <a:buChar char="•"/>
            </a:pPr>
            <a:r>
              <a:rPr lang="en-US" sz="3135">
                <a:solidFill>
                  <a:srgbClr val="000000"/>
                </a:solidFill>
                <a:latin typeface="Muli"/>
              </a:rPr>
              <a:t>CNN và Đặc trưng Không gian: CNN tập trung vào học các đặc trưng không gian từ hình ảnh, giảm công việc trích xuất đặc trưng thủ công từ dữ liệu hình ảnh.</a:t>
            </a:r>
          </a:p>
          <a:p>
            <a:pPr>
              <a:lnSpc>
                <a:spcPts val="4389"/>
              </a:lnSpc>
            </a:pPr>
            <a:endParaRPr lang="en-US" sz="3135">
              <a:solidFill>
                <a:srgbClr val="000000"/>
              </a:solidFill>
              <a:latin typeface="Muli"/>
            </a:endParaRPr>
          </a:p>
          <a:p>
            <a:pPr marL="676884" lvl="1" indent="-338442" algn="just">
              <a:lnSpc>
                <a:spcPts val="4389"/>
              </a:lnSpc>
              <a:buFont typeface="Arial"/>
              <a:buChar char="•"/>
            </a:pPr>
            <a:r>
              <a:rPr lang="en-US" sz="3135">
                <a:solidFill>
                  <a:srgbClr val="000000"/>
                </a:solidFill>
                <a:latin typeface="Muli"/>
              </a:rPr>
              <a:t>LSTM và Đặc trưng Thời gian: LSTM tập trung vào mô hình hóa chuỗi thời gian, hiểu mối quan hệ phụ thuộc dài hạn giữa các phần tử trong chuỗi, quan trọng khi làm việc với video.</a:t>
            </a:r>
          </a:p>
          <a:p>
            <a:pPr>
              <a:lnSpc>
                <a:spcPts val="4389"/>
              </a:lnSpc>
            </a:pPr>
            <a:endParaRPr lang="en-US" sz="3135">
              <a:solidFill>
                <a:srgbClr val="000000"/>
              </a:solidFill>
              <a:latin typeface="Muli"/>
            </a:endParaRPr>
          </a:p>
          <a:p>
            <a:pPr>
              <a:lnSpc>
                <a:spcPts val="4389"/>
              </a:lnSpc>
            </a:pPr>
            <a:r>
              <a:rPr lang="en-US" sz="3135">
                <a:solidFill>
                  <a:srgbClr val="000000"/>
                </a:solidFill>
                <a:latin typeface="Muli"/>
              </a:rPr>
              <a:t>Kết hợp CNN và LSTM: Kết quả là cải thiện đáng kể độ chính xác của việc nhận dạng hành động so với việc chỉ sử dụng một trong hai mô hình.</a:t>
            </a:r>
          </a:p>
          <a:p>
            <a:pPr>
              <a:lnSpc>
                <a:spcPts val="4389"/>
              </a:lnSpc>
              <a:spcBef>
                <a:spcPct val="0"/>
              </a:spcBef>
            </a:pPr>
            <a:endParaRPr lang="en-US" sz="3135">
              <a:solidFill>
                <a:srgbClr val="000000"/>
              </a:solidFill>
              <a:latin typeface="Muli"/>
            </a:endParaRPr>
          </a:p>
        </p:txBody>
      </p:sp>
      <p:sp>
        <p:nvSpPr>
          <p:cNvPr id="5" name="Freeform 5"/>
          <p:cNvSpPr/>
          <p:nvPr/>
        </p:nvSpPr>
        <p:spPr>
          <a:xfrm>
            <a:off x="0" y="9006108"/>
            <a:ext cx="18288000" cy="2561784"/>
          </a:xfrm>
          <a:custGeom>
            <a:avLst/>
            <a:gdLst/>
            <a:ahLst/>
            <a:cxnLst/>
            <a:rect l="l" t="t" r="r" b="b"/>
            <a:pathLst>
              <a:path w="18288000" h="2561784">
                <a:moveTo>
                  <a:pt x="0" y="0"/>
                </a:moveTo>
                <a:lnTo>
                  <a:pt x="18288000" y="0"/>
                </a:lnTo>
                <a:lnTo>
                  <a:pt x="18288000" y="2561784"/>
                </a:lnTo>
                <a:lnTo>
                  <a:pt x="0" y="2561784"/>
                </a:lnTo>
                <a:lnTo>
                  <a:pt x="0" y="0"/>
                </a:lnTo>
                <a:close/>
              </a:path>
            </a:pathLst>
          </a:custGeom>
          <a:blipFill>
            <a:blip r:embed="rId4">
              <a:extLst>
                <a:ext uri="{96DAC541-7B7A-43D3-8B79-37D633B846F1}">
                  <asvg:svgBlip xmlns:asvg="http://schemas.microsoft.com/office/drawing/2016/SVG/main" xmlns="" r:embed="rId5"/>
                </a:ext>
              </a:extLst>
            </a:blip>
            <a:stretch>
              <a:fillRect t="-300932" b="-312945"/>
            </a:stretch>
          </a:blipFill>
          <a:ln cap="sq">
            <a:noFill/>
            <a:prstDash val="lgDash"/>
            <a:miter/>
          </a:ln>
        </p:spPr>
      </p:sp>
      <p:sp>
        <p:nvSpPr>
          <p:cNvPr id="6" name="Freeform 6"/>
          <p:cNvSpPr/>
          <p:nvPr/>
        </p:nvSpPr>
        <p:spPr>
          <a:xfrm>
            <a:off x="15292228" y="762808"/>
            <a:ext cx="1687133" cy="1389584"/>
          </a:xfrm>
          <a:custGeom>
            <a:avLst/>
            <a:gdLst/>
            <a:ahLst/>
            <a:cxnLst/>
            <a:rect l="l" t="t" r="r" b="b"/>
            <a:pathLst>
              <a:path w="1687133" h="1389584">
                <a:moveTo>
                  <a:pt x="0" y="0"/>
                </a:moveTo>
                <a:lnTo>
                  <a:pt x="1687132" y="0"/>
                </a:lnTo>
                <a:lnTo>
                  <a:pt x="1687132" y="1389584"/>
                </a:lnTo>
                <a:lnTo>
                  <a:pt x="0" y="138958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1189362" y="609600"/>
            <a:ext cx="4669155" cy="762000"/>
          </a:xfrm>
          <a:prstGeom prst="rect">
            <a:avLst/>
          </a:prstGeom>
        </p:spPr>
        <p:txBody>
          <a:bodyPr lIns="0" tIns="0" rIns="0" bIns="0" rtlCol="0" anchor="t">
            <a:spAutoFit/>
          </a:bodyPr>
          <a:lstStyle/>
          <a:p>
            <a:pPr algn="ctr">
              <a:lnSpc>
                <a:spcPts val="6299"/>
              </a:lnSpc>
              <a:spcBef>
                <a:spcPct val="0"/>
              </a:spcBef>
            </a:pPr>
            <a:r>
              <a:rPr lang="en-US" sz="4500">
                <a:solidFill>
                  <a:srgbClr val="000000"/>
                </a:solidFill>
                <a:latin typeface="Muli Bold"/>
              </a:rPr>
              <a:t>2. Cơ sở lý thuyết</a:t>
            </a:r>
          </a:p>
        </p:txBody>
      </p:sp>
      <p:sp>
        <p:nvSpPr>
          <p:cNvPr id="8" name="TextBox 8"/>
          <p:cNvSpPr txBox="1"/>
          <p:nvPr/>
        </p:nvSpPr>
        <p:spPr>
          <a:xfrm>
            <a:off x="1729927" y="2076192"/>
            <a:ext cx="16445450" cy="762000"/>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Muli"/>
              </a:rPr>
              <a:t>Tính hữu ích của CNN và LSTM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3479</Words>
  <Application>Microsoft Office PowerPoint</Application>
  <PresentationFormat>Custom</PresentationFormat>
  <Paragraphs>245</Paragraphs>
  <Slides>18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Calistoga</vt:lpstr>
      <vt:lpstr>Muli Bold</vt:lpstr>
      <vt:lpstr>Muli</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KỸ THUẬT – CÔNG NGHỆ CẦN THƠ KHOA CÔNG NGHỆ THÔNG TIN</dc:title>
  <cp:lastModifiedBy>Yoo Sang</cp:lastModifiedBy>
  <cp:revision>3</cp:revision>
  <dcterms:created xsi:type="dcterms:W3CDTF">2006-08-16T00:00:00Z</dcterms:created>
  <dcterms:modified xsi:type="dcterms:W3CDTF">2023-12-09T18:00:42Z</dcterms:modified>
  <dc:identifier>DAF2C9ikDxQ</dc:identifier>
</cp:coreProperties>
</file>